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3" r:id="rId3"/>
    <p:sldId id="265" r:id="rId4"/>
    <p:sldId id="294" r:id="rId5"/>
    <p:sldId id="295" r:id="rId6"/>
    <p:sldId id="257" r:id="rId7"/>
    <p:sldId id="270" r:id="rId8"/>
    <p:sldId id="259" r:id="rId9"/>
    <p:sldId id="296" r:id="rId10"/>
    <p:sldId id="297" r:id="rId11"/>
    <p:sldId id="298" r:id="rId12"/>
    <p:sldId id="299" r:id="rId13"/>
    <p:sldId id="282" r:id="rId14"/>
    <p:sldId id="291" r:id="rId15"/>
    <p:sldId id="300" r:id="rId16"/>
    <p:sldId id="301" r:id="rId17"/>
    <p:sldId id="302" r:id="rId18"/>
    <p:sldId id="303" r:id="rId19"/>
    <p:sldId id="292" r:id="rId20"/>
    <p:sldId id="304" r:id="rId21"/>
    <p:sldId id="274" r:id="rId22"/>
    <p:sldId id="283" r:id="rId23"/>
    <p:sldId id="284" r:id="rId24"/>
    <p:sldId id="276" r:id="rId25"/>
    <p:sldId id="289" r:id="rId26"/>
    <p:sldId id="288" r:id="rId27"/>
    <p:sldId id="273" r:id="rId28"/>
    <p:sldId id="290" r:id="rId29"/>
    <p:sldId id="287" r:id="rId30"/>
    <p:sldId id="271" r:id="rId31"/>
    <p:sldId id="279" r:id="rId32"/>
    <p:sldId id="280" r:id="rId33"/>
    <p:sldId id="281" r:id="rId34"/>
    <p:sldId id="277" r:id="rId35"/>
    <p:sldId id="278" r:id="rId36"/>
    <p:sldId id="275" r:id="rId37"/>
    <p:sldId id="272" r:id="rId38"/>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610"/>
  </p:normalViewPr>
  <p:slideViewPr>
    <p:cSldViewPr snapToGrid="0" snapToObjects="1">
      <p:cViewPr varScale="1">
        <p:scale>
          <a:sx n="84" d="100"/>
          <a:sy n="84" d="100"/>
        </p:scale>
        <p:origin x="744"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77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itle"/>
          <p:cNvSpPr/>
          <p:nvPr/>
        </p:nvSpPr>
        <p:spPr>
          <a:xfrm>
            <a:off x="758381" y="2122408"/>
            <a:ext cx="7620000" cy="898731"/>
          </a:xfrm>
          <a:prstGeom prst="rect">
            <a:avLst/>
          </a:prstGeom>
          <a:noFill/>
          <a:ln/>
        </p:spPr>
        <p:txBody>
          <a:bodyPr wrap="square" rtlCol="0" anchor="ctr"/>
          <a:lstStyle/>
          <a:p>
            <a:pPr marL="0" indent="0" algn="ctr">
              <a:buNone/>
            </a:pPr>
            <a:endParaRPr 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TextBox 17">
            <a:extLst>
              <a:ext uri="{FF2B5EF4-FFF2-40B4-BE49-F238E27FC236}">
                <a16:creationId xmlns:a16="http://schemas.microsoft.com/office/drawing/2014/main" id="{858E34A5-CC41-727F-A76B-9AF31A39ACCD}"/>
              </a:ext>
            </a:extLst>
          </p:cNvPr>
          <p:cNvSpPr txBox="1"/>
          <p:nvPr/>
        </p:nvSpPr>
        <p:spPr>
          <a:xfrm>
            <a:off x="1309902" y="1586075"/>
            <a:ext cx="7521678"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rgbClr val="002060"/>
                </a:solidFill>
                <a:latin typeface="Times New Roman" panose="02020603050405020304" pitchFamily="18" charset="0"/>
                <a:cs typeface="Times New Roman" panose="02020603050405020304" pitchFamily="18" charset="0"/>
              </a:rPr>
              <a:t>DEPARTMENT OF ARTIFICIAL INTELLIGENCE AND DATA SCIENCE</a:t>
            </a:r>
            <a:endParaRPr lang="en-IN" sz="1600" dirty="0">
              <a:latin typeface="Times New Roman" panose="02020603050405020304" pitchFamily="18" charset="0"/>
              <a:cs typeface="Times New Roman" panose="02020603050405020304" pitchFamily="18" charset="0"/>
            </a:endParaRPr>
          </a:p>
        </p:txBody>
      </p:sp>
      <p:sp>
        <p:nvSpPr>
          <p:cNvPr id="12" name="TextBox 19">
            <a:extLst>
              <a:ext uri="{FF2B5EF4-FFF2-40B4-BE49-F238E27FC236}">
                <a16:creationId xmlns:a16="http://schemas.microsoft.com/office/drawing/2014/main" id="{2A596AAD-35E9-BFDD-E4DE-AABAED076489}"/>
              </a:ext>
            </a:extLst>
          </p:cNvPr>
          <p:cNvSpPr txBox="1"/>
          <p:nvPr/>
        </p:nvSpPr>
        <p:spPr>
          <a:xfrm>
            <a:off x="409166" y="2389120"/>
            <a:ext cx="8012621" cy="86177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600" b="1" dirty="0">
                <a:solidFill>
                  <a:srgbClr val="002060"/>
                </a:solidFill>
                <a:latin typeface="Times New Roman" panose="02020603050405020304" pitchFamily="18" charset="0"/>
                <a:cs typeface="Times New Roman" panose="02020603050405020304" pitchFamily="18" charset="0"/>
              </a:rPr>
              <a:t>“ IMAGE CLASSIFICATION-BASED RANSOMWARE ATTACK DETECTION USING A DEEP-LEARNING ALGORITHM ”</a:t>
            </a:r>
          </a:p>
          <a:p>
            <a:pPr algn="ctr"/>
            <a:endParaRPr lang="en-IN" b="1" dirty="0">
              <a:solidFill>
                <a:srgbClr val="002060"/>
              </a:solidFill>
              <a:latin typeface="Times New Roman" panose="02020603050405020304" pitchFamily="18" charset="0"/>
              <a:cs typeface="Times New Roman" panose="02020603050405020304" pitchFamily="18" charset="0"/>
            </a:endParaRPr>
          </a:p>
        </p:txBody>
      </p:sp>
      <p:sp>
        <p:nvSpPr>
          <p:cNvPr id="13" name="TextBox 20">
            <a:extLst>
              <a:ext uri="{FF2B5EF4-FFF2-40B4-BE49-F238E27FC236}">
                <a16:creationId xmlns:a16="http://schemas.microsoft.com/office/drawing/2014/main" id="{CC330673-E17D-D4FA-63DA-AA77404362AB}"/>
              </a:ext>
            </a:extLst>
          </p:cNvPr>
          <p:cNvSpPr txBox="1"/>
          <p:nvPr/>
        </p:nvSpPr>
        <p:spPr>
          <a:xfrm>
            <a:off x="566305" y="3114880"/>
            <a:ext cx="3707485" cy="13234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600" b="1" dirty="0">
                <a:solidFill>
                  <a:srgbClr val="0070C0"/>
                </a:solidFill>
                <a:latin typeface="Times New Roman" panose="02020603050405020304" pitchFamily="18" charset="0"/>
                <a:cs typeface="Times New Roman" panose="02020603050405020304" pitchFamily="18" charset="0"/>
              </a:rPr>
              <a:t>Project Team Members</a:t>
            </a:r>
          </a:p>
          <a:p>
            <a:r>
              <a:rPr lang="en-US" altLang="en-US" sz="1600" dirty="0">
                <a:solidFill>
                  <a:srgbClr val="7030A0"/>
                </a:solidFill>
                <a:latin typeface="Times New Roman" panose="02020603050405020304" pitchFamily="18" charset="0"/>
                <a:cs typeface="Times New Roman" panose="02020603050405020304" pitchFamily="18" charset="0"/>
              </a:rPr>
              <a:t>Name   </a:t>
            </a:r>
            <a:r>
              <a:rPr lang="en-US" altLang="en-US" sz="1600" dirty="0">
                <a:latin typeface="Times New Roman" panose="02020603050405020304" pitchFamily="18" charset="0"/>
                <a:cs typeface="Times New Roman" panose="02020603050405020304" pitchFamily="18" charset="0"/>
              </a:rPr>
              <a:t>                         </a:t>
            </a:r>
            <a:r>
              <a:rPr lang="en-US" altLang="en-US" sz="1600" dirty="0">
                <a:solidFill>
                  <a:srgbClr val="7030A0"/>
                </a:solidFill>
                <a:latin typeface="Times New Roman" panose="02020603050405020304" pitchFamily="18" charset="0"/>
                <a:cs typeface="Times New Roman" panose="02020603050405020304" pitchFamily="18" charset="0"/>
              </a:rPr>
              <a:t>USN</a:t>
            </a:r>
            <a:endParaRPr lang="en-US" sz="1600" dirty="0">
              <a:solidFill>
                <a:schemeClr val="accent2">
                  <a:lumMod val="50000"/>
                </a:schemeClr>
              </a:solidFill>
              <a:latin typeface="Times New Roman" panose="02020603050405020304" pitchFamily="18" charset="0"/>
              <a:cs typeface="Times New Roman" panose="02020603050405020304" pitchFamily="18" charset="0"/>
            </a:endParaRPr>
          </a:p>
          <a:p>
            <a:pPr algn="just"/>
            <a:r>
              <a:rPr lang="en-US" sz="1600" dirty="0">
                <a:solidFill>
                  <a:schemeClr val="accent2">
                    <a:lumMod val="50000"/>
                  </a:schemeClr>
                </a:solidFill>
                <a:latin typeface="Times New Roman" panose="02020603050405020304" pitchFamily="18" charset="0"/>
                <a:cs typeface="Times New Roman" panose="02020603050405020304" pitchFamily="18" charset="0"/>
              </a:rPr>
              <a:t>P N PAVITHRA          1SJ22AD031</a:t>
            </a:r>
          </a:p>
          <a:p>
            <a:pPr algn="just"/>
            <a:r>
              <a:rPr lang="en-US" sz="1600" dirty="0">
                <a:solidFill>
                  <a:schemeClr val="accent2">
                    <a:lumMod val="50000"/>
                  </a:schemeClr>
                </a:solidFill>
                <a:latin typeface="Times New Roman" panose="02020603050405020304" pitchFamily="18" charset="0"/>
                <a:cs typeface="Times New Roman" panose="02020603050405020304" pitchFamily="18" charset="0"/>
              </a:rPr>
              <a:t>SHIRISHA C              1SJ22AD042</a:t>
            </a:r>
          </a:p>
          <a:p>
            <a:pPr algn="just"/>
            <a:r>
              <a:rPr lang="en-US" sz="1600" dirty="0">
                <a:solidFill>
                  <a:schemeClr val="accent2">
                    <a:lumMod val="50000"/>
                  </a:schemeClr>
                </a:solidFill>
                <a:latin typeface="Times New Roman" panose="02020603050405020304" pitchFamily="18" charset="0"/>
                <a:cs typeface="Times New Roman" panose="02020603050405020304" pitchFamily="18" charset="0"/>
              </a:rPr>
              <a:t>VARSHA S V             1SJ22AD057</a:t>
            </a:r>
            <a:endParaRPr lang="en-IN" sz="1600" dirty="0">
              <a:latin typeface="Times New Roman" panose="02020603050405020304" pitchFamily="18" charset="0"/>
              <a:cs typeface="Times New Roman" panose="02020603050405020304" pitchFamily="18" charset="0"/>
            </a:endParaRPr>
          </a:p>
        </p:txBody>
      </p:sp>
      <p:sp>
        <p:nvSpPr>
          <p:cNvPr id="14" name="TextBox 21">
            <a:extLst>
              <a:ext uri="{FF2B5EF4-FFF2-40B4-BE49-F238E27FC236}">
                <a16:creationId xmlns:a16="http://schemas.microsoft.com/office/drawing/2014/main" id="{63E1D173-52B1-1198-57D1-211E856BFA03}"/>
              </a:ext>
            </a:extLst>
          </p:cNvPr>
          <p:cNvSpPr txBox="1"/>
          <p:nvPr/>
        </p:nvSpPr>
        <p:spPr>
          <a:xfrm>
            <a:off x="6553049" y="3204997"/>
            <a:ext cx="3942736"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b="1" dirty="0">
                <a:solidFill>
                  <a:srgbClr val="0070C0"/>
                </a:solidFill>
                <a:latin typeface="Times New Roman" panose="02020603050405020304" pitchFamily="18" charset="0"/>
                <a:cs typeface="Times New Roman" panose="02020603050405020304" pitchFamily="18" charset="0"/>
              </a:rPr>
              <a:t>Project Guide</a:t>
            </a:r>
          </a:p>
          <a:p>
            <a:r>
              <a:rPr lang="en-US" dirty="0">
                <a:solidFill>
                  <a:schemeClr val="accent1">
                    <a:lumMod val="50000"/>
                  </a:schemeClr>
                </a:solidFill>
                <a:latin typeface="Times New Roman" panose="02020603050405020304" pitchFamily="18" charset="0"/>
                <a:cs typeface="Times New Roman" panose="02020603050405020304" pitchFamily="18" charset="0"/>
              </a:rPr>
              <a:t>Ms. Sandhya R</a:t>
            </a:r>
          </a:p>
          <a:p>
            <a:r>
              <a:rPr lang="en-US" dirty="0">
                <a:solidFill>
                  <a:schemeClr val="accent1">
                    <a:lumMod val="50000"/>
                  </a:schemeClr>
                </a:solidFill>
                <a:latin typeface="Times New Roman" panose="02020603050405020304" pitchFamily="18" charset="0"/>
                <a:cs typeface="Times New Roman" panose="02020603050405020304" pitchFamily="18" charset="0"/>
              </a:rPr>
              <a:t>Assistant Professor</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 name="Picture 3">
            <a:extLst>
              <a:ext uri="{FF2B5EF4-FFF2-40B4-BE49-F238E27FC236}">
                <a16:creationId xmlns:a16="http://schemas.microsoft.com/office/drawing/2014/main" id="{548DAF44-B469-C07A-8E64-7DB35FA7A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 y="64075"/>
            <a:ext cx="8397240" cy="152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9ABF39A3-EED8-5941-21FD-4ADDB403F32C}"/>
              </a:ext>
            </a:extLst>
          </p:cNvPr>
          <p:cNvSpPr txBox="1"/>
          <p:nvPr/>
        </p:nvSpPr>
        <p:spPr>
          <a:xfrm>
            <a:off x="1309902" y="2028667"/>
            <a:ext cx="6086168" cy="523220"/>
          </a:xfrm>
          <a:prstGeom prst="rect">
            <a:avLst/>
          </a:prstGeom>
          <a:noFill/>
        </p:spPr>
        <p:txBody>
          <a:bodyPr wrap="square" rtlCol="0">
            <a:spAutoFit/>
          </a:bodyPr>
          <a:lstStyle/>
          <a:p>
            <a:pPr algn="ctr"/>
            <a:r>
              <a:rPr lang="en-US" altLang="en-US" sz="1400" b="1" dirty="0">
                <a:solidFill>
                  <a:srgbClr val="00B0F0"/>
                </a:solidFill>
                <a:latin typeface="Times New Roman" panose="02020603050405020304" pitchFamily="18" charset="0"/>
                <a:cs typeface="Times New Roman" panose="02020603050405020304" pitchFamily="18" charset="0"/>
              </a:rPr>
              <a:t>Project Review </a:t>
            </a:r>
          </a:p>
          <a:p>
            <a:pPr algn="ctr"/>
            <a:endParaRPr lang="en-US" altLang="en-US" sz="14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F354C2-94AE-6AA9-529E-265A87151ECE}"/>
              </a:ext>
            </a:extLst>
          </p:cNvPr>
          <p:cNvSpPr txBox="1"/>
          <p:nvPr/>
        </p:nvSpPr>
        <p:spPr>
          <a:xfrm>
            <a:off x="159026" y="1014354"/>
            <a:ext cx="8825948" cy="3366563"/>
          </a:xfrm>
          <a:prstGeom prst="rect">
            <a:avLst/>
          </a:prstGeom>
          <a:noFill/>
        </p:spPr>
        <p:txBody>
          <a:bodyPr wrap="square">
            <a:spAutoFit/>
          </a:bodyPr>
          <a:lstStyle/>
          <a:p>
            <a:pPr algn="just">
              <a:lnSpc>
                <a:spcPct val="150000"/>
              </a:lnSpc>
              <a:buNone/>
            </a:pPr>
            <a:r>
              <a:rPr lang="en-US" dirty="0">
                <a:latin typeface="Times New Roman" panose="02020603050405020304" pitchFamily="18" charset="0"/>
                <a:cs typeface="Times New Roman" panose="02020603050405020304" pitchFamily="18" charset="0"/>
              </a:rPr>
              <a:t>Earlier ransomware detection systems used traditional machine learning techniques such as SVM and Random Forest with manually extracted features, requiring expert effort and extensive preprocessing. These approaches were slow and showed limited generalization to new ransomware variants, despite achieving moderate accuracy. Dynamic analysis methods improved detection but introduced high computational overhead and security risks. Deep learning approaches, particularly CNN-based malware image analysis, automated feature extraction, and improved accuracy, but still faced challenges in scalability and deployment efficiency.</a:t>
            </a:r>
          </a:p>
        </p:txBody>
      </p:sp>
      <p:sp>
        <p:nvSpPr>
          <p:cNvPr id="5" name="TextBox 4">
            <a:extLst>
              <a:ext uri="{FF2B5EF4-FFF2-40B4-BE49-F238E27FC236}">
                <a16:creationId xmlns:a16="http://schemas.microsoft.com/office/drawing/2014/main" id="{6A47575C-9F8B-69DF-4905-0AC1A5230CE1}"/>
              </a:ext>
            </a:extLst>
          </p:cNvPr>
          <p:cNvSpPr txBox="1"/>
          <p:nvPr/>
        </p:nvSpPr>
        <p:spPr>
          <a:xfrm>
            <a:off x="2182633" y="288436"/>
            <a:ext cx="4572000" cy="584775"/>
          </a:xfrm>
          <a:prstGeom prst="rect">
            <a:avLst/>
          </a:prstGeom>
          <a:noFill/>
        </p:spPr>
        <p:txBody>
          <a:bodyPr wrap="square">
            <a:spAutoFit/>
          </a:bodyPr>
          <a:lstStyle/>
          <a:p>
            <a:pPr marL="0" indent="0" algn="ctr" rtl="0" eaLnBrk="1" latinLnBrk="0" hangingPunct="1">
              <a:buNone/>
            </a:pPr>
            <a:r>
              <a:rPr lang="en-US" sz="3200" b="1" dirty="0">
                <a:solidFill>
                  <a:srgbClr val="203864"/>
                </a:solidFill>
                <a:latin typeface="Times New Roman" panose="02020603050405020304" pitchFamily="18" charset="0"/>
                <a:cs typeface="Times New Roman" panose="02020603050405020304" pitchFamily="18" charset="0"/>
              </a:rPr>
              <a:t>EXISTING SYSTEM</a:t>
            </a:r>
            <a:endParaRPr lang="en-US" sz="3200" dirty="0">
              <a:effectLst/>
            </a:endParaRPr>
          </a:p>
        </p:txBody>
      </p:sp>
      <p:pic>
        <p:nvPicPr>
          <p:cNvPr id="7" name="Picture 6">
            <a:extLst>
              <a:ext uri="{FF2B5EF4-FFF2-40B4-BE49-F238E27FC236}">
                <a16:creationId xmlns:a16="http://schemas.microsoft.com/office/drawing/2014/main" id="{C61B9F22-87B4-7707-31E2-22AD8508AE15}"/>
              </a:ext>
            </a:extLst>
          </p:cNvPr>
          <p:cNvPicPr>
            <a:picLocks noChangeAspect="1"/>
          </p:cNvPicPr>
          <p:nvPr/>
        </p:nvPicPr>
        <p:blipFill>
          <a:blip r:embed="rId2"/>
          <a:stretch>
            <a:fillRect/>
          </a:stretch>
        </p:blipFill>
        <p:spPr>
          <a:xfrm>
            <a:off x="7832449" y="174987"/>
            <a:ext cx="1152525" cy="685800"/>
          </a:xfrm>
          <a:prstGeom prst="rect">
            <a:avLst/>
          </a:prstGeom>
        </p:spPr>
      </p:pic>
    </p:spTree>
    <p:extLst>
      <p:ext uri="{BB962C8B-B14F-4D97-AF65-F5344CB8AC3E}">
        <p14:creationId xmlns:p14="http://schemas.microsoft.com/office/powerpoint/2010/main" val="43307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98034-3EF9-0556-CB66-86BB328E8A2C}"/>
              </a:ext>
            </a:extLst>
          </p:cNvPr>
          <p:cNvSpPr txBox="1"/>
          <p:nvPr/>
        </p:nvSpPr>
        <p:spPr>
          <a:xfrm>
            <a:off x="234771" y="781368"/>
            <a:ext cx="8627164" cy="4204356"/>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proposed system is a </a:t>
            </a:r>
            <a:r>
              <a:rPr lang="en-US" b="1" dirty="0">
                <a:latin typeface="Times New Roman" panose="02020603050405020304" pitchFamily="18" charset="0"/>
                <a:cs typeface="Times New Roman" panose="02020603050405020304" pitchFamily="18" charset="0"/>
              </a:rPr>
              <a:t>CNN-based ransomware detection framework</a:t>
            </a:r>
            <a:r>
              <a:rPr lang="en-US" dirty="0">
                <a:latin typeface="Times New Roman" panose="02020603050405020304" pitchFamily="18" charset="0"/>
                <a:cs typeface="Times New Roman" panose="02020603050405020304" pitchFamily="18" charset="0"/>
              </a:rPr>
              <a:t> designed to classify executable files as ransomware or benign using static analysis. Raw binary data from executable files is directly converted into grayscale images, eliminating the need for manual feature extraction. A Convolutional Neural Network (CNN) learns visual and structural patterns present in ransomware binaries through multiple convolution and pooling layers. Dropout is applied to reduce overfitting, while fully connected dense layers refine the extracted features. A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output layer performs final classification into ransomware and benign categories with confidence scores. This approach provides an accurate, automated, and efficient solution for ransomware detection without executing potentially malicious files.</a:t>
            </a:r>
          </a:p>
        </p:txBody>
      </p:sp>
      <p:sp>
        <p:nvSpPr>
          <p:cNvPr id="5" name="TextBox 4">
            <a:extLst>
              <a:ext uri="{FF2B5EF4-FFF2-40B4-BE49-F238E27FC236}">
                <a16:creationId xmlns:a16="http://schemas.microsoft.com/office/drawing/2014/main" id="{BFAB9D4D-CB15-E95A-FD51-022BB666883F}"/>
              </a:ext>
            </a:extLst>
          </p:cNvPr>
          <p:cNvSpPr txBox="1"/>
          <p:nvPr/>
        </p:nvSpPr>
        <p:spPr>
          <a:xfrm>
            <a:off x="2190585" y="157776"/>
            <a:ext cx="4572000" cy="584775"/>
          </a:xfrm>
          <a:prstGeom prst="rect">
            <a:avLst/>
          </a:prstGeom>
          <a:noFill/>
        </p:spPr>
        <p:txBody>
          <a:bodyPr wrap="square">
            <a:spAutoFit/>
          </a:bodyPr>
          <a:lstStyle/>
          <a:p>
            <a:pPr marL="0" indent="0" algn="ctr" rtl="0" eaLnBrk="1" latinLnBrk="0" hangingPunct="1">
              <a:buNone/>
            </a:pPr>
            <a:r>
              <a:rPr lang="en-US" sz="3200" b="1" kern="1200" dirty="0">
                <a:solidFill>
                  <a:srgbClr val="203864"/>
                </a:solidFill>
                <a:effectLst/>
                <a:latin typeface="Times New Roman" panose="02020603050405020304" pitchFamily="18" charset="0"/>
                <a:ea typeface="OpenSans-Bold"/>
                <a:cs typeface="Times New Roman" panose="02020603050405020304" pitchFamily="18" charset="0"/>
              </a:rPr>
              <a:t>PROPOSED SYSTEM</a:t>
            </a:r>
            <a:endParaRPr lang="en-US" sz="3200" dirty="0">
              <a:effectLst/>
            </a:endParaRPr>
          </a:p>
        </p:txBody>
      </p:sp>
      <p:pic>
        <p:nvPicPr>
          <p:cNvPr id="7" name="Picture 6">
            <a:extLst>
              <a:ext uri="{FF2B5EF4-FFF2-40B4-BE49-F238E27FC236}">
                <a16:creationId xmlns:a16="http://schemas.microsoft.com/office/drawing/2014/main" id="{96F0FE56-A505-8DE0-C010-FFEAA2356DBE}"/>
              </a:ext>
            </a:extLst>
          </p:cNvPr>
          <p:cNvPicPr>
            <a:picLocks noChangeAspect="1"/>
          </p:cNvPicPr>
          <p:nvPr/>
        </p:nvPicPr>
        <p:blipFill>
          <a:blip r:embed="rId2"/>
          <a:stretch>
            <a:fillRect/>
          </a:stretch>
        </p:blipFill>
        <p:spPr>
          <a:xfrm>
            <a:off x="7756704" y="107263"/>
            <a:ext cx="1152525" cy="685800"/>
          </a:xfrm>
          <a:prstGeom prst="rect">
            <a:avLst/>
          </a:prstGeom>
        </p:spPr>
      </p:pic>
    </p:spTree>
    <p:extLst>
      <p:ext uri="{BB962C8B-B14F-4D97-AF65-F5344CB8AC3E}">
        <p14:creationId xmlns:p14="http://schemas.microsoft.com/office/powerpoint/2010/main" val="89789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8160C90-D64C-A00A-8071-F471CB2AC930}"/>
              </a:ext>
            </a:extLst>
          </p:cNvPr>
          <p:cNvGraphicFramePr>
            <a:graphicFrameLocks noGrp="1"/>
          </p:cNvGraphicFramePr>
          <p:nvPr>
            <p:extLst>
              <p:ext uri="{D42A27DB-BD31-4B8C-83A1-F6EECF244321}">
                <p14:modId xmlns:p14="http://schemas.microsoft.com/office/powerpoint/2010/main" val="3489194360"/>
              </p:ext>
            </p:extLst>
          </p:nvPr>
        </p:nvGraphicFramePr>
        <p:xfrm>
          <a:off x="99391" y="1284331"/>
          <a:ext cx="8945217" cy="3670053"/>
        </p:xfrm>
        <a:graphic>
          <a:graphicData uri="http://schemas.openxmlformats.org/drawingml/2006/table">
            <a:tbl>
              <a:tblPr>
                <a:tableStyleId>{5DA37D80-6434-44D0-A028-1B22A696006F}</a:tableStyleId>
              </a:tblPr>
              <a:tblGrid>
                <a:gridCol w="499699">
                  <a:extLst>
                    <a:ext uri="{9D8B030D-6E8A-4147-A177-3AD203B41FA5}">
                      <a16:colId xmlns:a16="http://schemas.microsoft.com/office/drawing/2014/main" val="4053202737"/>
                    </a:ext>
                  </a:extLst>
                </a:gridCol>
                <a:gridCol w="4203498">
                  <a:extLst>
                    <a:ext uri="{9D8B030D-6E8A-4147-A177-3AD203B41FA5}">
                      <a16:colId xmlns:a16="http://schemas.microsoft.com/office/drawing/2014/main" val="2831146601"/>
                    </a:ext>
                  </a:extLst>
                </a:gridCol>
                <a:gridCol w="4242020">
                  <a:extLst>
                    <a:ext uri="{9D8B030D-6E8A-4147-A177-3AD203B41FA5}">
                      <a16:colId xmlns:a16="http://schemas.microsoft.com/office/drawing/2014/main" val="3329183541"/>
                    </a:ext>
                  </a:extLst>
                </a:gridCol>
              </a:tblGrid>
              <a:tr h="289925">
                <a:tc>
                  <a:txBody>
                    <a:bodyPr/>
                    <a:lstStyle/>
                    <a:p>
                      <a:pPr>
                        <a:buNone/>
                      </a:pPr>
                      <a:r>
                        <a:rPr lang="en-US" sz="1800" b="1" dirty="0">
                          <a:latin typeface="Times New Roman" panose="02020603050405020304" pitchFamily="18" charset="0"/>
                          <a:cs typeface="Times New Roman" panose="02020603050405020304" pitchFamily="18" charset="0"/>
                        </a:rPr>
                        <a:t>Sl. No</a:t>
                      </a:r>
                      <a:endParaRPr lang="en-US" sz="1800" dirty="0">
                        <a:latin typeface="Times New Roman" panose="02020603050405020304" pitchFamily="18" charset="0"/>
                        <a:cs typeface="Times New Roman" panose="02020603050405020304" pitchFamily="18" charset="0"/>
                      </a:endParaRPr>
                    </a:p>
                  </a:txBody>
                  <a:tcPr marL="41825" marR="41825" marT="20912" marB="20912" anchor="ctr">
                    <a:solidFill>
                      <a:schemeClr val="accent4">
                        <a:lumMod val="20000"/>
                        <a:lumOff val="80000"/>
                      </a:schemeClr>
                    </a:solidFill>
                  </a:tcPr>
                </a:tc>
                <a:tc>
                  <a:txBody>
                    <a:bodyPr/>
                    <a:lstStyle/>
                    <a:p>
                      <a:pPr>
                        <a:buNone/>
                      </a:pPr>
                      <a:r>
                        <a:rPr lang="en-US" sz="1800" b="1">
                          <a:latin typeface="Times New Roman" panose="02020603050405020304" pitchFamily="18" charset="0"/>
                          <a:cs typeface="Times New Roman" panose="02020603050405020304" pitchFamily="18" charset="0"/>
                        </a:rPr>
                        <a:t>Software Requirements</a:t>
                      </a:r>
                      <a:endParaRPr lang="en-US" sz="1800">
                        <a:latin typeface="Times New Roman" panose="02020603050405020304" pitchFamily="18" charset="0"/>
                        <a:cs typeface="Times New Roman" panose="02020603050405020304" pitchFamily="18" charset="0"/>
                      </a:endParaRPr>
                    </a:p>
                  </a:txBody>
                  <a:tcPr marL="41825" marR="41825" marT="20912" marB="20912" anchor="ctr">
                    <a:solidFill>
                      <a:schemeClr val="accent4">
                        <a:lumMod val="20000"/>
                        <a:lumOff val="80000"/>
                      </a:schemeClr>
                    </a:solidFill>
                  </a:tcPr>
                </a:tc>
                <a:tc>
                  <a:txBody>
                    <a:bodyPr/>
                    <a:lstStyle/>
                    <a:p>
                      <a:pPr>
                        <a:buNone/>
                      </a:pPr>
                      <a:r>
                        <a:rPr lang="en-US" sz="1800" b="1" dirty="0">
                          <a:latin typeface="Times New Roman" panose="02020603050405020304" pitchFamily="18" charset="0"/>
                          <a:cs typeface="Times New Roman" panose="02020603050405020304" pitchFamily="18" charset="0"/>
                        </a:rPr>
                        <a:t>Hardware Requirements</a:t>
                      </a:r>
                      <a:endParaRPr lang="en-US" sz="1800" dirty="0">
                        <a:latin typeface="Times New Roman" panose="02020603050405020304" pitchFamily="18" charset="0"/>
                        <a:cs typeface="Times New Roman" panose="02020603050405020304" pitchFamily="18" charset="0"/>
                      </a:endParaRPr>
                    </a:p>
                  </a:txBody>
                  <a:tcPr marL="41825" marR="41825" marT="20912" marB="20912" anchor="ctr">
                    <a:solidFill>
                      <a:schemeClr val="accent4">
                        <a:lumMod val="20000"/>
                        <a:lumOff val="80000"/>
                      </a:schemeClr>
                    </a:solidFill>
                  </a:tcPr>
                </a:tc>
                <a:extLst>
                  <a:ext uri="{0D108BD9-81ED-4DB2-BD59-A6C34878D82A}">
                    <a16:rowId xmlns:a16="http://schemas.microsoft.com/office/drawing/2014/main" val="1479540238"/>
                  </a:ext>
                </a:extLst>
              </a:tr>
              <a:tr h="424619">
                <a:tc>
                  <a:txBody>
                    <a:bodyPr/>
                    <a:lstStyle/>
                    <a:p>
                      <a:pPr>
                        <a:buNone/>
                      </a:pPr>
                      <a:r>
                        <a:rPr lang="en-US" sz="1800">
                          <a:latin typeface="Times New Roman" panose="02020603050405020304" pitchFamily="18" charset="0"/>
                          <a:cs typeface="Times New Roman" panose="02020603050405020304" pitchFamily="18" charset="0"/>
                        </a:rPr>
                        <a:t>1</a:t>
                      </a:r>
                    </a:p>
                  </a:txBody>
                  <a:tcPr marL="41825" marR="41825" marT="20912" marB="20912" anchor="ctr"/>
                </a:tc>
                <a:tc>
                  <a:txBody>
                    <a:bodyPr/>
                    <a:lstStyle/>
                    <a:p>
                      <a:pPr>
                        <a:buNone/>
                      </a:pPr>
                      <a:r>
                        <a:rPr lang="en-US" sz="1800" b="1" dirty="0">
                          <a:latin typeface="Times New Roman" panose="02020603050405020304" pitchFamily="18" charset="0"/>
                          <a:cs typeface="Times New Roman" panose="02020603050405020304" pitchFamily="18" charset="0"/>
                        </a:rPr>
                        <a:t>Operating System:</a:t>
                      </a:r>
                      <a:r>
                        <a:rPr lang="en-US" sz="1800" dirty="0">
                          <a:latin typeface="Times New Roman" panose="02020603050405020304" pitchFamily="18" charset="0"/>
                          <a:cs typeface="Times New Roman" panose="02020603050405020304" pitchFamily="18" charset="0"/>
                        </a:rPr>
                        <a:t> Windows 10 / 11</a:t>
                      </a:r>
                    </a:p>
                  </a:txBody>
                  <a:tcPr marL="41825" marR="41825" marT="20912" marB="20912" anchor="ctr"/>
                </a:tc>
                <a:tc>
                  <a:txBody>
                    <a:bodyPr/>
                    <a:lstStyle/>
                    <a:p>
                      <a:pPr>
                        <a:buNone/>
                      </a:pPr>
                      <a:r>
                        <a:rPr lang="en-US" sz="1800" b="1" dirty="0">
                          <a:latin typeface="Times New Roman" panose="02020603050405020304" pitchFamily="18" charset="0"/>
                          <a:cs typeface="Times New Roman" panose="02020603050405020304" pitchFamily="18" charset="0"/>
                        </a:rPr>
                        <a:t>System:</a:t>
                      </a:r>
                      <a:r>
                        <a:rPr lang="en-US" sz="1800" dirty="0">
                          <a:latin typeface="Times New Roman" panose="02020603050405020304" pitchFamily="18" charset="0"/>
                          <a:cs typeface="Times New Roman" panose="02020603050405020304" pitchFamily="18" charset="0"/>
                        </a:rPr>
                        <a:t> Intel i5 or higher</a:t>
                      </a:r>
                    </a:p>
                  </a:txBody>
                  <a:tcPr marL="41825" marR="41825" marT="20912" marB="20912" anchor="ctr"/>
                </a:tc>
                <a:extLst>
                  <a:ext uri="{0D108BD9-81ED-4DB2-BD59-A6C34878D82A}">
                    <a16:rowId xmlns:a16="http://schemas.microsoft.com/office/drawing/2014/main" val="2017316614"/>
                  </a:ext>
                </a:extLst>
              </a:tr>
              <a:tr h="425460">
                <a:tc>
                  <a:txBody>
                    <a:bodyPr/>
                    <a:lstStyle/>
                    <a:p>
                      <a:pPr>
                        <a:buNone/>
                      </a:pPr>
                      <a:r>
                        <a:rPr lang="en-US" sz="1800">
                          <a:latin typeface="Times New Roman" panose="02020603050405020304" pitchFamily="18" charset="0"/>
                          <a:cs typeface="Times New Roman" panose="02020603050405020304" pitchFamily="18" charset="0"/>
                        </a:rPr>
                        <a:t>2</a:t>
                      </a:r>
                    </a:p>
                  </a:txBody>
                  <a:tcPr marL="41825" marR="41825" marT="20912" marB="20912" anchor="ctr"/>
                </a:tc>
                <a:tc>
                  <a:txBody>
                    <a:bodyPr/>
                    <a:lstStyle/>
                    <a:p>
                      <a:pPr>
                        <a:buNone/>
                      </a:pPr>
                      <a:r>
                        <a:rPr lang="en-US" sz="1800" b="1" dirty="0">
                          <a:latin typeface="Times New Roman" panose="02020603050405020304" pitchFamily="18" charset="0"/>
                          <a:cs typeface="Times New Roman" panose="02020603050405020304" pitchFamily="18" charset="0"/>
                        </a:rPr>
                        <a:t>Coding Language:</a:t>
                      </a:r>
                      <a:r>
                        <a:rPr lang="en-US" sz="1800" dirty="0">
                          <a:latin typeface="Times New Roman" panose="02020603050405020304" pitchFamily="18" charset="0"/>
                          <a:cs typeface="Times New Roman" panose="02020603050405020304" pitchFamily="18" charset="0"/>
                        </a:rPr>
                        <a:t> Python 3.9 / 3.10</a:t>
                      </a:r>
                    </a:p>
                  </a:txBody>
                  <a:tcPr marL="41825" marR="41825" marT="20912" marB="20912" anchor="ctr"/>
                </a:tc>
                <a:tc>
                  <a:txBody>
                    <a:bodyPr/>
                    <a:lstStyle/>
                    <a:p>
                      <a:pPr>
                        <a:buNone/>
                      </a:pPr>
                      <a:r>
                        <a:rPr lang="en-US" sz="1800" b="1">
                          <a:latin typeface="Times New Roman" panose="02020603050405020304" pitchFamily="18" charset="0"/>
                          <a:cs typeface="Times New Roman" panose="02020603050405020304" pitchFamily="18" charset="0"/>
                        </a:rPr>
                        <a:t>Processor:</a:t>
                      </a:r>
                      <a:r>
                        <a:rPr lang="en-US" sz="1800">
                          <a:latin typeface="Times New Roman" panose="02020603050405020304" pitchFamily="18" charset="0"/>
                          <a:cs typeface="Times New Roman" panose="02020603050405020304" pitchFamily="18" charset="0"/>
                        </a:rPr>
                        <a:t> Minimum 4-core CPU</a:t>
                      </a:r>
                    </a:p>
                  </a:txBody>
                  <a:tcPr marL="41825" marR="41825" marT="20912" marB="20912" anchor="ctr"/>
                </a:tc>
                <a:extLst>
                  <a:ext uri="{0D108BD9-81ED-4DB2-BD59-A6C34878D82A}">
                    <a16:rowId xmlns:a16="http://schemas.microsoft.com/office/drawing/2014/main" val="801216738"/>
                  </a:ext>
                </a:extLst>
              </a:tr>
              <a:tr h="425460">
                <a:tc>
                  <a:txBody>
                    <a:bodyPr/>
                    <a:lstStyle/>
                    <a:p>
                      <a:pPr>
                        <a:buNone/>
                      </a:pPr>
                      <a:r>
                        <a:rPr lang="en-US" sz="1800">
                          <a:latin typeface="Times New Roman" panose="02020603050405020304" pitchFamily="18" charset="0"/>
                          <a:cs typeface="Times New Roman" panose="02020603050405020304" pitchFamily="18" charset="0"/>
                        </a:rPr>
                        <a:t>3</a:t>
                      </a:r>
                    </a:p>
                  </a:txBody>
                  <a:tcPr marL="41825" marR="41825" marT="20912" marB="20912" anchor="ctr"/>
                </a:tc>
                <a:tc>
                  <a:txBody>
                    <a:bodyPr/>
                    <a:lstStyle/>
                    <a:p>
                      <a:pPr>
                        <a:buNone/>
                      </a:pPr>
                      <a:r>
                        <a:rPr lang="en-US" sz="1800" b="1" dirty="0">
                          <a:latin typeface="Times New Roman" panose="02020603050405020304" pitchFamily="18" charset="0"/>
                          <a:cs typeface="Times New Roman" panose="02020603050405020304" pitchFamily="18" charset="0"/>
                        </a:rPr>
                        <a:t>Frontend Language:</a:t>
                      </a:r>
                      <a:r>
                        <a:rPr lang="en-US" sz="1800" dirty="0">
                          <a:latin typeface="Times New Roman" panose="02020603050405020304" pitchFamily="18" charset="0"/>
                          <a:cs typeface="Times New Roman" panose="02020603050405020304" pitchFamily="18" charset="0"/>
                        </a:rPr>
                        <a:t> HTML5, CSS3, JavaScript (ES6+)</a:t>
                      </a:r>
                    </a:p>
                  </a:txBody>
                  <a:tcPr marL="41825" marR="41825" marT="20912" marB="20912" anchor="ctr"/>
                </a:tc>
                <a:tc>
                  <a:txBody>
                    <a:bodyPr/>
                    <a:lstStyle/>
                    <a:p>
                      <a:pPr>
                        <a:buNone/>
                      </a:pPr>
                      <a:r>
                        <a:rPr lang="en-US" sz="1800" b="1" dirty="0">
                          <a:latin typeface="Times New Roman" panose="02020603050405020304" pitchFamily="18" charset="0"/>
                          <a:cs typeface="Times New Roman" panose="02020603050405020304" pitchFamily="18" charset="0"/>
                        </a:rPr>
                        <a:t>RAM:</a:t>
                      </a:r>
                      <a:r>
                        <a:rPr lang="en-US" sz="1800" dirty="0">
                          <a:latin typeface="Times New Roman" panose="02020603050405020304" pitchFamily="18" charset="0"/>
                          <a:cs typeface="Times New Roman" panose="02020603050405020304" pitchFamily="18" charset="0"/>
                        </a:rPr>
                        <a:t> Minimum 8 GB</a:t>
                      </a:r>
                    </a:p>
                  </a:txBody>
                  <a:tcPr marL="41825" marR="41825" marT="20912" marB="20912" anchor="ctr"/>
                </a:tc>
                <a:extLst>
                  <a:ext uri="{0D108BD9-81ED-4DB2-BD59-A6C34878D82A}">
                    <a16:rowId xmlns:a16="http://schemas.microsoft.com/office/drawing/2014/main" val="2594425790"/>
                  </a:ext>
                </a:extLst>
              </a:tr>
              <a:tr h="293600">
                <a:tc>
                  <a:txBody>
                    <a:bodyPr/>
                    <a:lstStyle/>
                    <a:p>
                      <a:pPr>
                        <a:buNone/>
                      </a:pPr>
                      <a:r>
                        <a:rPr lang="en-US" sz="1800">
                          <a:latin typeface="Times New Roman" panose="02020603050405020304" pitchFamily="18" charset="0"/>
                          <a:cs typeface="Times New Roman" panose="02020603050405020304" pitchFamily="18" charset="0"/>
                        </a:rPr>
                        <a:t>4</a:t>
                      </a:r>
                    </a:p>
                  </a:txBody>
                  <a:tcPr marL="41825" marR="41825" marT="20912" marB="20912" anchor="ctr"/>
                </a:tc>
                <a:tc>
                  <a:txBody>
                    <a:bodyPr/>
                    <a:lstStyle/>
                    <a:p>
                      <a:pPr>
                        <a:buNone/>
                      </a:pPr>
                      <a:r>
                        <a:rPr lang="en-US" sz="1800" b="1" dirty="0">
                          <a:latin typeface="Times New Roman" panose="02020603050405020304" pitchFamily="18" charset="0"/>
                          <a:cs typeface="Times New Roman" panose="02020603050405020304" pitchFamily="18" charset="0"/>
                        </a:rPr>
                        <a:t>Backend Framework:</a:t>
                      </a:r>
                      <a:r>
                        <a:rPr lang="en-US" sz="1800" dirty="0">
                          <a:latin typeface="Times New Roman" panose="02020603050405020304" pitchFamily="18" charset="0"/>
                          <a:cs typeface="Times New Roman" panose="02020603050405020304" pitchFamily="18" charset="0"/>
                        </a:rPr>
                        <a:t> Flask</a:t>
                      </a:r>
                    </a:p>
                  </a:txBody>
                  <a:tcPr marL="41825" marR="41825" marT="20912" marB="20912" anchor="ctr"/>
                </a:tc>
                <a:tc>
                  <a:txBody>
                    <a:bodyPr/>
                    <a:lstStyle/>
                    <a:p>
                      <a:pPr>
                        <a:buNone/>
                      </a:pPr>
                      <a:r>
                        <a:rPr lang="en-US" sz="1800" b="1" dirty="0">
                          <a:latin typeface="Times New Roman" panose="02020603050405020304" pitchFamily="18" charset="0"/>
                          <a:cs typeface="Times New Roman" panose="02020603050405020304" pitchFamily="18" charset="0"/>
                        </a:rPr>
                        <a:t>GPU:</a:t>
                      </a:r>
                      <a:r>
                        <a:rPr lang="en-US" sz="1800" dirty="0">
                          <a:latin typeface="Times New Roman" panose="02020603050405020304" pitchFamily="18" charset="0"/>
                          <a:cs typeface="Times New Roman" panose="02020603050405020304" pitchFamily="18" charset="0"/>
                        </a:rPr>
                        <a:t> Optional (NVIDIA GPU with 4 GB VRAM recommended for training)</a:t>
                      </a:r>
                    </a:p>
                  </a:txBody>
                  <a:tcPr marL="41825" marR="41825" marT="20912" marB="20912" anchor="ctr"/>
                </a:tc>
                <a:extLst>
                  <a:ext uri="{0D108BD9-81ED-4DB2-BD59-A6C34878D82A}">
                    <a16:rowId xmlns:a16="http://schemas.microsoft.com/office/drawing/2014/main" val="1269857576"/>
                  </a:ext>
                </a:extLst>
              </a:tr>
              <a:tr h="425460">
                <a:tc>
                  <a:txBody>
                    <a:bodyPr/>
                    <a:lstStyle/>
                    <a:p>
                      <a:pPr>
                        <a:buNone/>
                      </a:pPr>
                      <a:r>
                        <a:rPr lang="en-US" sz="1800">
                          <a:latin typeface="Times New Roman" panose="02020603050405020304" pitchFamily="18" charset="0"/>
                          <a:cs typeface="Times New Roman" panose="02020603050405020304" pitchFamily="18" charset="0"/>
                        </a:rPr>
                        <a:t>5</a:t>
                      </a:r>
                    </a:p>
                  </a:txBody>
                  <a:tcPr marL="41825" marR="41825" marT="20912" marB="20912" anchor="ctr"/>
                </a:tc>
                <a:tc>
                  <a:txBody>
                    <a:bodyPr/>
                    <a:lstStyle/>
                    <a:p>
                      <a:pPr>
                        <a:buNone/>
                      </a:pPr>
                      <a:r>
                        <a:rPr lang="en-US" sz="1800" b="1">
                          <a:latin typeface="Times New Roman" panose="02020603050405020304" pitchFamily="18" charset="0"/>
                          <a:cs typeface="Times New Roman" panose="02020603050405020304" pitchFamily="18" charset="0"/>
                        </a:rPr>
                        <a:t>Database:</a:t>
                      </a:r>
                      <a:r>
                        <a:rPr lang="en-US" sz="1800">
                          <a:latin typeface="Times New Roman" panose="02020603050405020304" pitchFamily="18" charset="0"/>
                          <a:cs typeface="Times New Roman" panose="02020603050405020304" pitchFamily="18" charset="0"/>
                        </a:rPr>
                        <a:t> MySQL / SQLite</a:t>
                      </a:r>
                    </a:p>
                  </a:txBody>
                  <a:tcPr marL="41825" marR="41825" marT="20912" marB="20912" anchor="ctr"/>
                </a:tc>
                <a:tc>
                  <a:txBody>
                    <a:bodyPr/>
                    <a:lstStyle/>
                    <a:p>
                      <a:pPr>
                        <a:buNone/>
                      </a:pPr>
                      <a:r>
                        <a:rPr lang="en-US" sz="1800" b="1">
                          <a:latin typeface="Times New Roman" panose="02020603050405020304" pitchFamily="18" charset="0"/>
                          <a:cs typeface="Times New Roman" panose="02020603050405020304" pitchFamily="18" charset="0"/>
                        </a:rPr>
                        <a:t>Storage:</a:t>
                      </a:r>
                      <a:r>
                        <a:rPr lang="en-US" sz="1800">
                          <a:latin typeface="Times New Roman" panose="02020603050405020304" pitchFamily="18" charset="0"/>
                          <a:cs typeface="Times New Roman" panose="02020603050405020304" pitchFamily="18" charset="0"/>
                        </a:rPr>
                        <a:t> Minimum 50 GB free disk space</a:t>
                      </a:r>
                    </a:p>
                  </a:txBody>
                  <a:tcPr marL="41825" marR="41825" marT="20912" marB="20912" anchor="ctr"/>
                </a:tc>
                <a:extLst>
                  <a:ext uri="{0D108BD9-81ED-4DB2-BD59-A6C34878D82A}">
                    <a16:rowId xmlns:a16="http://schemas.microsoft.com/office/drawing/2014/main" val="3111804825"/>
                  </a:ext>
                </a:extLst>
              </a:tr>
              <a:tr h="623122">
                <a:tc>
                  <a:txBody>
                    <a:bodyPr/>
                    <a:lstStyle/>
                    <a:p>
                      <a:pPr>
                        <a:buNone/>
                      </a:pPr>
                      <a:r>
                        <a:rPr lang="en-US" sz="1800">
                          <a:latin typeface="Times New Roman" panose="02020603050405020304" pitchFamily="18" charset="0"/>
                          <a:cs typeface="Times New Roman" panose="02020603050405020304" pitchFamily="18" charset="0"/>
                        </a:rPr>
                        <a:t>6</a:t>
                      </a:r>
                    </a:p>
                  </a:txBody>
                  <a:tcPr marL="41825" marR="41825" marT="20912" marB="20912" anchor="ctr"/>
                </a:tc>
                <a:tc>
                  <a:txBody>
                    <a:bodyPr/>
                    <a:lstStyle/>
                    <a:p>
                      <a:pPr>
                        <a:buNone/>
                      </a:pPr>
                      <a:r>
                        <a:rPr lang="en-US" sz="1800" b="1">
                          <a:latin typeface="Times New Roman" panose="02020603050405020304" pitchFamily="18" charset="0"/>
                          <a:cs typeface="Times New Roman" panose="02020603050405020304" pitchFamily="18" charset="0"/>
                        </a:rPr>
                        <a:t>Deep Learning Libraries:</a:t>
                      </a:r>
                      <a:r>
                        <a:rPr lang="en-US" sz="1800">
                          <a:latin typeface="Times New Roman" panose="02020603050405020304" pitchFamily="18" charset="0"/>
                          <a:cs typeface="Times New Roman" panose="02020603050405020304" pitchFamily="18" charset="0"/>
                        </a:rPr>
                        <a:t> PyTorch, NumPy</a:t>
                      </a:r>
                    </a:p>
                  </a:txBody>
                  <a:tcPr marL="41825" marR="41825" marT="20912" marB="20912" anchor="ctr"/>
                </a:tc>
                <a:tc>
                  <a:txBody>
                    <a:bodyPr/>
                    <a:lstStyle/>
                    <a:p>
                      <a:pPr>
                        <a:buNone/>
                      </a:pPr>
                      <a:r>
                        <a:rPr lang="en-US" sz="1800" b="1" dirty="0">
                          <a:latin typeface="Times New Roman" panose="02020603050405020304" pitchFamily="18" charset="0"/>
                          <a:cs typeface="Times New Roman" panose="02020603050405020304" pitchFamily="18" charset="0"/>
                        </a:rPr>
                        <a:t>Input Devices:</a:t>
                      </a:r>
                      <a:r>
                        <a:rPr lang="en-US" sz="1800" dirty="0">
                          <a:latin typeface="Times New Roman" panose="02020603050405020304" pitchFamily="18" charset="0"/>
                          <a:cs typeface="Times New Roman" panose="02020603050405020304" pitchFamily="18" charset="0"/>
                        </a:rPr>
                        <a:t> Any modern computer with keyboard and mouse</a:t>
                      </a:r>
                    </a:p>
                  </a:txBody>
                  <a:tcPr marL="41825" marR="41825" marT="20912" marB="20912" anchor="ctr"/>
                </a:tc>
                <a:extLst>
                  <a:ext uri="{0D108BD9-81ED-4DB2-BD59-A6C34878D82A}">
                    <a16:rowId xmlns:a16="http://schemas.microsoft.com/office/drawing/2014/main" val="1176230800"/>
                  </a:ext>
                </a:extLst>
              </a:tr>
            </a:tbl>
          </a:graphicData>
        </a:graphic>
      </p:graphicFrame>
      <p:sp>
        <p:nvSpPr>
          <p:cNvPr id="4" name="TextBox 3">
            <a:extLst>
              <a:ext uri="{FF2B5EF4-FFF2-40B4-BE49-F238E27FC236}">
                <a16:creationId xmlns:a16="http://schemas.microsoft.com/office/drawing/2014/main" id="{C8CAB99F-5E86-B681-7412-868513EE200B}"/>
              </a:ext>
            </a:extLst>
          </p:cNvPr>
          <p:cNvSpPr txBox="1"/>
          <p:nvPr/>
        </p:nvSpPr>
        <p:spPr>
          <a:xfrm>
            <a:off x="258685" y="161330"/>
            <a:ext cx="8374380" cy="1661993"/>
          </a:xfrm>
          <a:prstGeom prst="rect">
            <a:avLst/>
          </a:prstGeom>
          <a:noFill/>
        </p:spPr>
        <p:txBody>
          <a:bodyPr wrap="square">
            <a:spAutoFit/>
          </a:bodyPr>
          <a:lstStyle/>
          <a:p>
            <a:pPr algn="ctr"/>
            <a:r>
              <a:rPr lang="en-US" sz="3200" b="1" dirty="0">
                <a:solidFill>
                  <a:srgbClr val="203864"/>
                </a:solidFill>
                <a:latin typeface="Times New Roman" panose="02020603050405020304" pitchFamily="18" charset="0"/>
                <a:ea typeface="OpenSans-Bold"/>
                <a:cs typeface="Times New Roman" panose="02020603050405020304" pitchFamily="18" charset="0"/>
              </a:rPr>
              <a:t>SOFTWARE AND HARDWARE REQUIREMENTS </a:t>
            </a:r>
            <a:endParaRPr lang="en-US" sz="3200" dirty="0"/>
          </a:p>
          <a:p>
            <a:pPr algn="ctr"/>
            <a:r>
              <a:rPr lang="en-IN" sz="2000" b="1" dirty="0"/>
              <a:t> </a:t>
            </a:r>
            <a:endParaRPr lang="en-US" sz="2000" dirty="0"/>
          </a:p>
          <a:p>
            <a:pPr marL="0" indent="0" algn="ctr" rtl="0" eaLnBrk="1" latinLnBrk="0" hangingPunct="1">
              <a:buNone/>
            </a:pPr>
            <a:endParaRPr lang="en-US" dirty="0">
              <a:effectLst/>
            </a:endParaRPr>
          </a:p>
        </p:txBody>
      </p:sp>
      <p:pic>
        <p:nvPicPr>
          <p:cNvPr id="6" name="Picture 5">
            <a:extLst>
              <a:ext uri="{FF2B5EF4-FFF2-40B4-BE49-F238E27FC236}">
                <a16:creationId xmlns:a16="http://schemas.microsoft.com/office/drawing/2014/main" id="{94F1ECAA-708A-C7FA-98C6-8C06E98484B0}"/>
              </a:ext>
            </a:extLst>
          </p:cNvPr>
          <p:cNvPicPr>
            <a:picLocks noChangeAspect="1"/>
          </p:cNvPicPr>
          <p:nvPr/>
        </p:nvPicPr>
        <p:blipFill>
          <a:blip r:embed="rId2"/>
          <a:stretch>
            <a:fillRect/>
          </a:stretch>
        </p:blipFill>
        <p:spPr>
          <a:xfrm>
            <a:off x="7892083" y="58143"/>
            <a:ext cx="1152525" cy="685800"/>
          </a:xfrm>
          <a:prstGeom prst="rect">
            <a:avLst/>
          </a:prstGeom>
        </p:spPr>
      </p:pic>
    </p:spTree>
    <p:extLst>
      <p:ext uri="{BB962C8B-B14F-4D97-AF65-F5344CB8AC3E}">
        <p14:creationId xmlns:p14="http://schemas.microsoft.com/office/powerpoint/2010/main" val="134716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1C32CCA2-E510-6766-4FEF-E2F50E69CFB3}"/>
              </a:ext>
            </a:extLst>
          </p:cNvPr>
          <p:cNvPicPr>
            <a:picLocks noChangeAspect="1"/>
          </p:cNvPicPr>
          <p:nvPr/>
        </p:nvPicPr>
        <p:blipFill>
          <a:blip r:embed="rId2"/>
          <a:stretch>
            <a:fillRect/>
          </a:stretch>
        </p:blipFill>
        <p:spPr>
          <a:xfrm>
            <a:off x="7901940" y="57150"/>
            <a:ext cx="1143000" cy="685800"/>
          </a:xfrm>
          <a:prstGeom prst="rect">
            <a:avLst/>
          </a:prstGeom>
        </p:spPr>
      </p:pic>
      <p:sp>
        <p:nvSpPr>
          <p:cNvPr id="52" name="TextBox 51">
            <a:extLst>
              <a:ext uri="{FF2B5EF4-FFF2-40B4-BE49-F238E27FC236}">
                <a16:creationId xmlns:a16="http://schemas.microsoft.com/office/drawing/2014/main" id="{6BCC4B98-5FBB-7C2E-5A4E-FBA9ED093D02}"/>
              </a:ext>
            </a:extLst>
          </p:cNvPr>
          <p:cNvSpPr txBox="1"/>
          <p:nvPr/>
        </p:nvSpPr>
        <p:spPr>
          <a:xfrm>
            <a:off x="2217420" y="871076"/>
            <a:ext cx="4572000" cy="369332"/>
          </a:xfrm>
          <a:prstGeom prst="rect">
            <a:avLst/>
          </a:prstGeom>
          <a:noFill/>
        </p:spPr>
        <p:txBody>
          <a:bodyPr wrap="square">
            <a:spAutoFit/>
          </a:bodyPr>
          <a:lstStyle/>
          <a:p>
            <a:pPr marL="0" indent="0" algn="ctr" rtl="0" eaLnBrk="1" latinLnBrk="0" hangingPunct="1">
              <a:buNone/>
            </a:pPr>
            <a:r>
              <a:rPr lang="en-US" sz="1800" b="1" kern="1200" dirty="0">
                <a:solidFill>
                  <a:srgbClr val="000000"/>
                </a:solidFill>
                <a:effectLst/>
                <a:latin typeface="Times New Roman" panose="02020603050405020304" pitchFamily="18" charset="0"/>
                <a:ea typeface="+mn-ea"/>
                <a:cs typeface="Times New Roman" panose="02020603050405020304" pitchFamily="18" charset="0"/>
              </a:rPr>
              <a:t>Model Architecture </a:t>
            </a:r>
            <a:endParaRPr lang="en-US" dirty="0">
              <a:effectLst/>
            </a:endParaRPr>
          </a:p>
        </p:txBody>
      </p:sp>
      <p:pic>
        <p:nvPicPr>
          <p:cNvPr id="54" name="Picture 53">
            <a:extLst>
              <a:ext uri="{FF2B5EF4-FFF2-40B4-BE49-F238E27FC236}">
                <a16:creationId xmlns:a16="http://schemas.microsoft.com/office/drawing/2014/main" id="{8F8B8F27-2475-C97B-B2EA-E3C7D7655E96}"/>
              </a:ext>
            </a:extLst>
          </p:cNvPr>
          <p:cNvPicPr>
            <a:picLocks noChangeAspect="1"/>
          </p:cNvPicPr>
          <p:nvPr/>
        </p:nvPicPr>
        <p:blipFill>
          <a:blip r:embed="rId3"/>
          <a:stretch>
            <a:fillRect/>
          </a:stretch>
        </p:blipFill>
        <p:spPr>
          <a:xfrm>
            <a:off x="800099" y="1364486"/>
            <a:ext cx="7851789" cy="3237994"/>
          </a:xfrm>
          <a:prstGeom prst="rect">
            <a:avLst/>
          </a:prstGeom>
        </p:spPr>
      </p:pic>
      <p:sp>
        <p:nvSpPr>
          <p:cNvPr id="56" name="TextBox 55">
            <a:extLst>
              <a:ext uri="{FF2B5EF4-FFF2-40B4-BE49-F238E27FC236}">
                <a16:creationId xmlns:a16="http://schemas.microsoft.com/office/drawing/2014/main" id="{3552A56A-772A-9F85-D951-A9A5B465C0C5}"/>
              </a:ext>
            </a:extLst>
          </p:cNvPr>
          <p:cNvSpPr txBox="1"/>
          <p:nvPr/>
        </p:nvSpPr>
        <p:spPr>
          <a:xfrm>
            <a:off x="548640" y="3960"/>
            <a:ext cx="8031480" cy="584775"/>
          </a:xfrm>
          <a:prstGeom prst="rect">
            <a:avLst/>
          </a:prstGeom>
          <a:noFill/>
        </p:spPr>
        <p:txBody>
          <a:bodyPr wrap="square">
            <a:spAutoFit/>
          </a:bodyPr>
          <a:lstStyle/>
          <a:p>
            <a:pPr marL="0" indent="0" algn="ctr" rtl="0" eaLnBrk="1" latinLnBrk="0" hangingPunct="1">
              <a:buNone/>
            </a:pPr>
            <a:r>
              <a:rPr lang="en-US" sz="3200" b="1" kern="1200" dirty="0">
                <a:solidFill>
                  <a:srgbClr val="203864"/>
                </a:solidFill>
                <a:effectLst/>
                <a:latin typeface="Times New Roman" panose="02020603050405020304" pitchFamily="18" charset="0"/>
                <a:ea typeface="+mn-ea"/>
                <a:cs typeface="Times New Roman" panose="02020603050405020304" pitchFamily="18" charset="0"/>
              </a:rPr>
              <a:t>DESIGN AND ARCHITECTURE</a:t>
            </a:r>
            <a:endParaRPr lang="en-US" sz="3200" dirty="0">
              <a:effectLst/>
            </a:endParaRPr>
          </a:p>
        </p:txBody>
      </p:sp>
    </p:spTree>
    <p:extLst>
      <p:ext uri="{BB962C8B-B14F-4D97-AF65-F5344CB8AC3E}">
        <p14:creationId xmlns:p14="http://schemas.microsoft.com/office/powerpoint/2010/main" val="219551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437D17-2B91-1D1D-D7A0-E44E1388D242}"/>
              </a:ext>
            </a:extLst>
          </p:cNvPr>
          <p:cNvPicPr>
            <a:picLocks noChangeAspect="1"/>
          </p:cNvPicPr>
          <p:nvPr/>
        </p:nvPicPr>
        <p:blipFill>
          <a:blip r:embed="rId2"/>
          <a:stretch>
            <a:fillRect/>
          </a:stretch>
        </p:blipFill>
        <p:spPr>
          <a:xfrm>
            <a:off x="671885" y="1307230"/>
            <a:ext cx="7800230" cy="2787494"/>
          </a:xfrm>
          <a:prstGeom prst="rect">
            <a:avLst/>
          </a:prstGeom>
        </p:spPr>
      </p:pic>
      <p:sp>
        <p:nvSpPr>
          <p:cNvPr id="9" name="TextBox 8">
            <a:extLst>
              <a:ext uri="{FF2B5EF4-FFF2-40B4-BE49-F238E27FC236}">
                <a16:creationId xmlns:a16="http://schemas.microsoft.com/office/drawing/2014/main" id="{65725FCE-ED0B-7966-FE17-107BE9695AD9}"/>
              </a:ext>
            </a:extLst>
          </p:cNvPr>
          <p:cNvSpPr txBox="1"/>
          <p:nvPr/>
        </p:nvSpPr>
        <p:spPr>
          <a:xfrm>
            <a:off x="2429124" y="511073"/>
            <a:ext cx="4651512" cy="369332"/>
          </a:xfrm>
          <a:prstGeom prst="rect">
            <a:avLst/>
          </a:prstGeom>
          <a:noFill/>
        </p:spPr>
        <p:txBody>
          <a:bodyPr wrap="square">
            <a:spAutoFit/>
          </a:bodyPr>
          <a:lstStyle/>
          <a:p>
            <a:pPr marL="0" algn="ctr" rtl="0" eaLnBrk="1" latinLnBrk="0" hangingPunct="1">
              <a:buNone/>
            </a:pPr>
            <a:r>
              <a:rPr lang="en-IN" sz="1800" b="1" kern="1200" dirty="0">
                <a:solidFill>
                  <a:srgbClr val="000000"/>
                </a:solidFill>
                <a:effectLst/>
                <a:latin typeface="Times New Roman" panose="02020603050405020304" pitchFamily="18" charset="0"/>
                <a:ea typeface="+mn-ea"/>
                <a:cs typeface="Times New Roman" panose="02020603050405020304" pitchFamily="18" charset="0"/>
              </a:rPr>
              <a:t>CNN ARCHITECTURE</a:t>
            </a:r>
            <a:endParaRPr lang="en-US" dirty="0">
              <a:effectLst/>
            </a:endParaRPr>
          </a:p>
        </p:txBody>
      </p:sp>
      <p:pic>
        <p:nvPicPr>
          <p:cNvPr id="10" name="Picture 9">
            <a:extLst>
              <a:ext uri="{FF2B5EF4-FFF2-40B4-BE49-F238E27FC236}">
                <a16:creationId xmlns:a16="http://schemas.microsoft.com/office/drawing/2014/main" id="{91A24C02-394A-FBC5-FC77-CE567F4670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358" y="48828"/>
            <a:ext cx="1145854" cy="692081"/>
          </a:xfrm>
          <a:prstGeom prst="rect">
            <a:avLst/>
          </a:prstGeom>
        </p:spPr>
      </p:pic>
    </p:spTree>
    <p:extLst>
      <p:ext uri="{BB962C8B-B14F-4D97-AF65-F5344CB8AC3E}">
        <p14:creationId xmlns:p14="http://schemas.microsoft.com/office/powerpoint/2010/main" val="2933515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41441A-5C4D-54A4-2799-BB0DB7C274C6}"/>
              </a:ext>
            </a:extLst>
          </p:cNvPr>
          <p:cNvSpPr txBox="1"/>
          <p:nvPr/>
        </p:nvSpPr>
        <p:spPr>
          <a:xfrm>
            <a:off x="1905000" y="253484"/>
            <a:ext cx="45720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FLOW CHART</a:t>
            </a:r>
          </a:p>
        </p:txBody>
      </p:sp>
      <p:pic>
        <p:nvPicPr>
          <p:cNvPr id="5" name="Picture 4">
            <a:extLst>
              <a:ext uri="{FF2B5EF4-FFF2-40B4-BE49-F238E27FC236}">
                <a16:creationId xmlns:a16="http://schemas.microsoft.com/office/drawing/2014/main" id="{2E53F84D-96C7-B99A-0791-12A48F4444A5}"/>
              </a:ext>
            </a:extLst>
          </p:cNvPr>
          <p:cNvPicPr>
            <a:picLocks noChangeAspect="1"/>
          </p:cNvPicPr>
          <p:nvPr/>
        </p:nvPicPr>
        <p:blipFill>
          <a:blip r:embed="rId2"/>
          <a:stretch>
            <a:fillRect/>
          </a:stretch>
        </p:blipFill>
        <p:spPr>
          <a:xfrm>
            <a:off x="746760" y="910269"/>
            <a:ext cx="7825740" cy="3679217"/>
          </a:xfrm>
          <a:prstGeom prst="rect">
            <a:avLst/>
          </a:prstGeom>
        </p:spPr>
      </p:pic>
      <p:pic>
        <p:nvPicPr>
          <p:cNvPr id="8" name="Picture 7">
            <a:extLst>
              <a:ext uri="{FF2B5EF4-FFF2-40B4-BE49-F238E27FC236}">
                <a16:creationId xmlns:a16="http://schemas.microsoft.com/office/drawing/2014/main" id="{FEC31847-B096-CFE8-88D8-979585113977}"/>
              </a:ext>
            </a:extLst>
          </p:cNvPr>
          <p:cNvPicPr>
            <a:picLocks noChangeAspect="1"/>
          </p:cNvPicPr>
          <p:nvPr/>
        </p:nvPicPr>
        <p:blipFill>
          <a:blip r:embed="rId3"/>
          <a:stretch>
            <a:fillRect/>
          </a:stretch>
        </p:blipFill>
        <p:spPr>
          <a:xfrm>
            <a:off x="7886700" y="95250"/>
            <a:ext cx="1143000" cy="685800"/>
          </a:xfrm>
          <a:prstGeom prst="rect">
            <a:avLst/>
          </a:prstGeom>
        </p:spPr>
      </p:pic>
    </p:spTree>
    <p:extLst>
      <p:ext uri="{BB962C8B-B14F-4D97-AF65-F5344CB8AC3E}">
        <p14:creationId xmlns:p14="http://schemas.microsoft.com/office/powerpoint/2010/main" val="2596434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450EB3-0A5B-6CE8-00F5-34789C536E57}"/>
              </a:ext>
            </a:extLst>
          </p:cNvPr>
          <p:cNvPicPr>
            <a:picLocks noChangeAspect="1"/>
          </p:cNvPicPr>
          <p:nvPr/>
        </p:nvPicPr>
        <p:blipFill>
          <a:blip r:embed="rId2"/>
          <a:stretch>
            <a:fillRect/>
          </a:stretch>
        </p:blipFill>
        <p:spPr>
          <a:xfrm>
            <a:off x="1272541" y="740909"/>
            <a:ext cx="6799792" cy="3984932"/>
          </a:xfrm>
          <a:prstGeom prst="rect">
            <a:avLst/>
          </a:prstGeom>
        </p:spPr>
      </p:pic>
      <p:sp>
        <p:nvSpPr>
          <p:cNvPr id="11" name="TextBox 10">
            <a:extLst>
              <a:ext uri="{FF2B5EF4-FFF2-40B4-BE49-F238E27FC236}">
                <a16:creationId xmlns:a16="http://schemas.microsoft.com/office/drawing/2014/main" id="{B537F8BB-1BAD-2636-9D20-4324B0A2FD62}"/>
              </a:ext>
            </a:extLst>
          </p:cNvPr>
          <p:cNvSpPr txBox="1"/>
          <p:nvPr/>
        </p:nvSpPr>
        <p:spPr>
          <a:xfrm>
            <a:off x="2217420" y="232993"/>
            <a:ext cx="45720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USE CASE DIAGRAM</a:t>
            </a:r>
            <a:endParaRPr lang="en-IN" sz="1600" b="1"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E94214F-978B-625A-7DE2-A2D4DF8FA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358" y="48828"/>
            <a:ext cx="1145854" cy="692081"/>
          </a:xfrm>
          <a:prstGeom prst="rect">
            <a:avLst/>
          </a:prstGeom>
        </p:spPr>
      </p:pic>
    </p:spTree>
    <p:extLst>
      <p:ext uri="{BB962C8B-B14F-4D97-AF65-F5344CB8AC3E}">
        <p14:creationId xmlns:p14="http://schemas.microsoft.com/office/powerpoint/2010/main" val="22101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05C8E18C-1F14-216A-0B8C-8BFB24FD97A9}"/>
              </a:ext>
            </a:extLst>
          </p:cNvPr>
          <p:cNvSpPr txBox="1"/>
          <p:nvPr/>
        </p:nvSpPr>
        <p:spPr>
          <a:xfrm>
            <a:off x="1848678" y="137362"/>
            <a:ext cx="45720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ACTIVITY DIAGRAM</a:t>
            </a:r>
          </a:p>
        </p:txBody>
      </p:sp>
      <p:pic>
        <p:nvPicPr>
          <p:cNvPr id="31" name="Picture 30">
            <a:extLst>
              <a:ext uri="{FF2B5EF4-FFF2-40B4-BE49-F238E27FC236}">
                <a16:creationId xmlns:a16="http://schemas.microsoft.com/office/drawing/2014/main" id="{E3A6721D-E9CA-182C-0ABF-C718ED892A70}"/>
              </a:ext>
            </a:extLst>
          </p:cNvPr>
          <p:cNvPicPr>
            <a:picLocks noChangeAspect="1"/>
          </p:cNvPicPr>
          <p:nvPr/>
        </p:nvPicPr>
        <p:blipFill>
          <a:blip r:embed="rId2"/>
          <a:stretch>
            <a:fillRect/>
          </a:stretch>
        </p:blipFill>
        <p:spPr>
          <a:xfrm>
            <a:off x="1508760" y="506694"/>
            <a:ext cx="5948258" cy="4419094"/>
          </a:xfrm>
          <a:prstGeom prst="rect">
            <a:avLst/>
          </a:prstGeom>
        </p:spPr>
      </p:pic>
      <p:pic>
        <p:nvPicPr>
          <p:cNvPr id="35" name="Picture 34">
            <a:extLst>
              <a:ext uri="{FF2B5EF4-FFF2-40B4-BE49-F238E27FC236}">
                <a16:creationId xmlns:a16="http://schemas.microsoft.com/office/drawing/2014/main" id="{A8BD8817-3C24-841A-DF5D-9E23ECDA5435}"/>
              </a:ext>
            </a:extLst>
          </p:cNvPr>
          <p:cNvPicPr>
            <a:picLocks noChangeAspect="1"/>
          </p:cNvPicPr>
          <p:nvPr/>
        </p:nvPicPr>
        <p:blipFill>
          <a:blip r:embed="rId3"/>
          <a:stretch>
            <a:fillRect/>
          </a:stretch>
        </p:blipFill>
        <p:spPr>
          <a:xfrm>
            <a:off x="905703" y="4135093"/>
            <a:ext cx="1885950" cy="133350"/>
          </a:xfrm>
          <a:prstGeom prst="rect">
            <a:avLst/>
          </a:prstGeom>
        </p:spPr>
      </p:pic>
      <p:pic>
        <p:nvPicPr>
          <p:cNvPr id="36" name="Picture 35">
            <a:extLst>
              <a:ext uri="{FF2B5EF4-FFF2-40B4-BE49-F238E27FC236}">
                <a16:creationId xmlns:a16="http://schemas.microsoft.com/office/drawing/2014/main" id="{3EC99FC8-8EB5-0C0D-2FA3-7AA24414B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358" y="48828"/>
            <a:ext cx="1145854" cy="692081"/>
          </a:xfrm>
          <a:prstGeom prst="rect">
            <a:avLst/>
          </a:prstGeom>
        </p:spPr>
      </p:pic>
    </p:spTree>
    <p:extLst>
      <p:ext uri="{BB962C8B-B14F-4D97-AF65-F5344CB8AC3E}">
        <p14:creationId xmlns:p14="http://schemas.microsoft.com/office/powerpoint/2010/main" val="3791897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0D3F50-D9FB-6CAF-A401-EC00EB2F7B7C}"/>
              </a:ext>
            </a:extLst>
          </p:cNvPr>
          <p:cNvSpPr/>
          <p:nvPr/>
        </p:nvSpPr>
        <p:spPr>
          <a:xfrm>
            <a:off x="469127" y="1455089"/>
            <a:ext cx="2035534" cy="79513"/>
          </a:xfrm>
          <a:prstGeom prst="rect">
            <a:avLst/>
          </a:prstGeom>
          <a:solidFill>
            <a:schemeClr val="bg1"/>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 name="Picture 9">
            <a:extLst>
              <a:ext uri="{FF2B5EF4-FFF2-40B4-BE49-F238E27FC236}">
                <a16:creationId xmlns:a16="http://schemas.microsoft.com/office/drawing/2014/main" id="{993FFD6A-AEE7-F40B-DE98-25A6F072BE5D}"/>
              </a:ext>
            </a:extLst>
          </p:cNvPr>
          <p:cNvPicPr>
            <a:picLocks noChangeAspect="1"/>
          </p:cNvPicPr>
          <p:nvPr/>
        </p:nvPicPr>
        <p:blipFill>
          <a:blip r:embed="rId2"/>
          <a:stretch>
            <a:fillRect/>
          </a:stretch>
        </p:blipFill>
        <p:spPr>
          <a:xfrm>
            <a:off x="222636" y="807720"/>
            <a:ext cx="8550157" cy="4152899"/>
          </a:xfrm>
          <a:prstGeom prst="rect">
            <a:avLst/>
          </a:prstGeom>
        </p:spPr>
      </p:pic>
      <p:sp>
        <p:nvSpPr>
          <p:cNvPr id="12" name="TextBox 11">
            <a:extLst>
              <a:ext uri="{FF2B5EF4-FFF2-40B4-BE49-F238E27FC236}">
                <a16:creationId xmlns:a16="http://schemas.microsoft.com/office/drawing/2014/main" id="{87BC3588-5102-584A-A9F4-1F50E19E84D6}"/>
              </a:ext>
            </a:extLst>
          </p:cNvPr>
          <p:cNvSpPr txBox="1"/>
          <p:nvPr/>
        </p:nvSpPr>
        <p:spPr>
          <a:xfrm>
            <a:off x="2286000" y="325010"/>
            <a:ext cx="45720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SEQUENCE DIAGRAM</a:t>
            </a:r>
          </a:p>
        </p:txBody>
      </p:sp>
      <p:pic>
        <p:nvPicPr>
          <p:cNvPr id="13" name="Picture 12">
            <a:extLst>
              <a:ext uri="{FF2B5EF4-FFF2-40B4-BE49-F238E27FC236}">
                <a16:creationId xmlns:a16="http://schemas.microsoft.com/office/drawing/2014/main" id="{3B239E67-B026-CDFA-AD48-C12E46A5F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358" y="48828"/>
            <a:ext cx="1145854" cy="692081"/>
          </a:xfrm>
          <a:prstGeom prst="rect">
            <a:avLst/>
          </a:prstGeom>
        </p:spPr>
      </p:pic>
      <p:pic>
        <p:nvPicPr>
          <p:cNvPr id="3" name="Picture 2">
            <a:extLst>
              <a:ext uri="{FF2B5EF4-FFF2-40B4-BE49-F238E27FC236}">
                <a16:creationId xmlns:a16="http://schemas.microsoft.com/office/drawing/2014/main" id="{BE40A02B-8569-A3C7-A3F0-78AE8DBA4AD8}"/>
              </a:ext>
            </a:extLst>
          </p:cNvPr>
          <p:cNvPicPr>
            <a:picLocks noChangeAspect="1"/>
          </p:cNvPicPr>
          <p:nvPr/>
        </p:nvPicPr>
        <p:blipFill>
          <a:blip r:embed="rId4"/>
          <a:stretch>
            <a:fillRect/>
          </a:stretch>
        </p:blipFill>
        <p:spPr>
          <a:xfrm>
            <a:off x="5092916" y="3347083"/>
            <a:ext cx="1457528" cy="19053"/>
          </a:xfrm>
          <a:prstGeom prst="rect">
            <a:avLst/>
          </a:prstGeom>
        </p:spPr>
      </p:pic>
    </p:spTree>
    <p:extLst>
      <p:ext uri="{BB962C8B-B14F-4D97-AF65-F5344CB8AC3E}">
        <p14:creationId xmlns:p14="http://schemas.microsoft.com/office/powerpoint/2010/main" val="3875721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B8EF24-4AD0-C75A-5EBE-155B066DBD8D}"/>
              </a:ext>
            </a:extLst>
          </p:cNvPr>
          <p:cNvSpPr txBox="1"/>
          <p:nvPr/>
        </p:nvSpPr>
        <p:spPr>
          <a:xfrm>
            <a:off x="2491740" y="41180"/>
            <a:ext cx="4572000" cy="646331"/>
          </a:xfrm>
          <a:prstGeom prst="rect">
            <a:avLst/>
          </a:prstGeom>
          <a:noFill/>
        </p:spPr>
        <p:txBody>
          <a:bodyPr wrap="square">
            <a:spAutoFit/>
          </a:bodyPr>
          <a:lstStyle/>
          <a:p>
            <a:pPr marL="0" indent="0" algn="ctr" rtl="0" eaLnBrk="1" latinLnBrk="0" hangingPunct="1">
              <a:buNone/>
            </a:pPr>
            <a:r>
              <a:rPr lang="en-US" sz="3200" b="1" dirty="0">
                <a:solidFill>
                  <a:srgbClr val="203864"/>
                </a:solidFill>
                <a:latin typeface="Times New Roman" panose="02020603050405020304" pitchFamily="18" charset="0"/>
                <a:cs typeface="Times New Roman" panose="02020603050405020304" pitchFamily="18" charset="0"/>
              </a:rPr>
              <a:t>METHODOLOGY</a:t>
            </a:r>
            <a:r>
              <a:rPr lang="en-US" sz="3600" b="1" dirty="0">
                <a:solidFill>
                  <a:srgbClr val="203864"/>
                </a:solidFill>
                <a:latin typeface="Times New Roman" panose="02020603050405020304" pitchFamily="18" charset="0"/>
                <a:cs typeface="Times New Roman" panose="02020603050405020304" pitchFamily="18" charset="0"/>
              </a:rPr>
              <a:t> </a:t>
            </a:r>
          </a:p>
        </p:txBody>
      </p:sp>
      <p:sp>
        <p:nvSpPr>
          <p:cNvPr id="5" name="Rectangle 2">
            <a:extLst>
              <a:ext uri="{FF2B5EF4-FFF2-40B4-BE49-F238E27FC236}">
                <a16:creationId xmlns:a16="http://schemas.microsoft.com/office/drawing/2014/main" id="{AFCB4F12-4B98-C522-D1C7-E8F53291CFEC}"/>
              </a:ext>
            </a:extLst>
          </p:cNvPr>
          <p:cNvSpPr>
            <a:spLocks noChangeArrowheads="1"/>
          </p:cNvSpPr>
          <p:nvPr/>
        </p:nvSpPr>
        <p:spPr bwMode="auto">
          <a:xfrm>
            <a:off x="259080" y="687511"/>
            <a:ext cx="8801100"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spcBef>
                <a:spcPct val="0"/>
              </a:spcBef>
              <a:spcAft>
                <a:spcPct val="0"/>
              </a:spcAft>
              <a:buClrTx/>
              <a:buSzTx/>
              <a:buAutoNum type="arabicPeriod"/>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a:t>
            </a:r>
            <a:r>
              <a:rPr lang="en-US" altLang="en-US" sz="1600" b="1"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Collected ransomware executable samples from Malware-Bazaar, Virus-Total, and GitHub. Collected benign executable samples from Snap-Files, Portable-Apps, and GitHub.</a:t>
            </a:r>
            <a:endParaRPr lang="en-US" altLang="en-US" sz="1600" dirty="0">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Data Preprocessing</a:t>
            </a:r>
            <a:r>
              <a:rPr lang="en-US" altLang="en-US" sz="1600" b="1" dirty="0">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Read raw binary bytes from executable files using Python, convert byte streams into fixed-length sequences.</a:t>
            </a:r>
          </a:p>
          <a:p>
            <a:pPr marL="285750" marR="0" lvl="0" indent="-285750" algn="just" defTabSz="914400" rtl="0" eaLnBrk="0" fontAlgn="base" latinLnBrk="0" hangingPunct="0">
              <a:spcBef>
                <a:spcPct val="0"/>
              </a:spcBef>
              <a:spcAft>
                <a:spcPct val="0"/>
              </a:spcAft>
              <a:buClrTx/>
              <a:buSzTx/>
              <a:buFont typeface="Courier New" panose="02070309020205020404" pitchFamily="49" charset="0"/>
              <a:buChar char="o"/>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Reshaped 1D byte data into 2D matrices. Mapped matrices to grayscale images using byte-to-pixel intensity mapping.</a:t>
            </a:r>
          </a:p>
          <a:p>
            <a:pPr marL="285750" marR="0" lvl="0" indent="-285750" algn="just" defTabSz="914400" rtl="0" eaLnBrk="0" fontAlgn="base" latinLnBrk="0" hangingPunct="0">
              <a:spcBef>
                <a:spcPct val="0"/>
              </a:spcBef>
              <a:spcAft>
                <a:spcPct val="0"/>
              </a:spcAft>
              <a:buClrTx/>
              <a:buSzTx/>
              <a:buFont typeface="Courier New" panose="02070309020205020404" pitchFamily="49" charset="0"/>
              <a:buChar char="o"/>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Split the dataset into 80% training and 20% testing data with random shuffling.</a:t>
            </a:r>
          </a:p>
          <a:p>
            <a:pPr marR="0" lvl="0" algn="just" defTabSz="914400" rtl="0" eaLnBrk="0" fontAlgn="base" latinLnBrk="0" hangingPunct="0">
              <a:spcBef>
                <a:spcPct val="0"/>
              </a:spcBef>
              <a:spcAft>
                <a:spcPct val="0"/>
              </a:spcAft>
              <a:buClrTx/>
              <a:buSzTx/>
              <a:tabLst/>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Model Development</a:t>
            </a:r>
            <a:r>
              <a:rPr lang="en-US" altLang="en-US" sz="1600" b="1" dirty="0">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Designed a CNN-based deep learning model using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PyTorch</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just" defTabSz="914400" rtl="0" eaLnBrk="0" fontAlgn="base" latinLnBrk="0" hangingPunct="0">
              <a:spcBef>
                <a:spcPct val="0"/>
              </a:spcBef>
              <a:spcAft>
                <a:spcPct val="0"/>
              </a:spcAft>
              <a:buClrTx/>
              <a:buSzTx/>
              <a:buFont typeface="Courier New" panose="02070309020205020404" pitchFamily="49" charset="0"/>
              <a:buChar char="o"/>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convolutional layers to extract visual patterns from malware images.</a:t>
            </a:r>
          </a:p>
          <a:p>
            <a:pPr marL="285750" marR="0" lvl="0" indent="-285750" algn="just" defTabSz="914400" rtl="0" eaLnBrk="0" fontAlgn="base" latinLnBrk="0" hangingPunct="0">
              <a:spcBef>
                <a:spcPct val="0"/>
              </a:spcBef>
              <a:spcAft>
                <a:spcPct val="0"/>
              </a:spcAft>
              <a:buClrTx/>
              <a:buSzTx/>
              <a:buFont typeface="Courier New" panose="02070309020205020404" pitchFamily="49" charset="0"/>
              <a:buChar char="o"/>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Applied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ReLU</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activation and dropout for regularization.</a:t>
            </a:r>
          </a:p>
          <a:p>
            <a:pPr marL="285750" marR="0" lvl="0" indent="-285750" algn="just" defTabSz="914400" rtl="0" eaLnBrk="0" fontAlgn="base" latinLnBrk="0" hangingPunct="0">
              <a:spcBef>
                <a:spcPct val="0"/>
              </a:spcBef>
              <a:spcAft>
                <a:spcPct val="0"/>
              </a:spcAft>
              <a:buClrTx/>
              <a:buSzTx/>
              <a:buFont typeface="Courier New" panose="02070309020205020404" pitchFamily="49" charset="0"/>
              <a:buChar char="o"/>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dense layers for binary classification (Ransomware / Benign).</a:t>
            </a:r>
          </a:p>
          <a:p>
            <a:pPr marL="285750" marR="0" lvl="0" indent="-285750" algn="just" defTabSz="914400" rtl="0" eaLnBrk="0" fontAlgn="base" latinLnBrk="0" hangingPunct="0">
              <a:spcBef>
                <a:spcPct val="0"/>
              </a:spcBef>
              <a:spcAft>
                <a:spcPct val="0"/>
              </a:spcAft>
              <a:buClrTx/>
              <a:buSzTx/>
              <a:buFont typeface="Courier New" panose="02070309020205020404" pitchFamily="49" charset="0"/>
              <a:buChar char="o"/>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Generated prediction confidence using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Softmax</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just" defTabSz="914400" rtl="0" eaLnBrk="0" fontAlgn="base" latinLnBrk="0" hangingPunct="0">
              <a:spcBef>
                <a:spcPct val="0"/>
              </a:spcBef>
              <a:spcAft>
                <a:spcPct val="0"/>
              </a:spcAft>
              <a:buClrTx/>
              <a:buSzTx/>
              <a:tabLst/>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Deployment and Detection</a:t>
            </a:r>
            <a:r>
              <a:rPr lang="en-US" altLang="en-US" sz="1600" b="1" dirty="0">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Deployed the trained model using a Flask web API. Integrated MySQL database for user authentication and prediction history.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F0E0124-397F-B504-D67C-E90FF8777FFC}"/>
              </a:ext>
            </a:extLst>
          </p:cNvPr>
          <p:cNvPicPr>
            <a:picLocks noChangeAspect="1"/>
          </p:cNvPicPr>
          <p:nvPr/>
        </p:nvPicPr>
        <p:blipFill>
          <a:blip r:embed="rId2"/>
          <a:stretch>
            <a:fillRect/>
          </a:stretch>
        </p:blipFill>
        <p:spPr>
          <a:xfrm>
            <a:off x="8100060" y="41180"/>
            <a:ext cx="960120" cy="582200"/>
          </a:xfrm>
          <a:prstGeom prst="rect">
            <a:avLst/>
          </a:prstGeom>
        </p:spPr>
      </p:pic>
    </p:spTree>
    <p:extLst>
      <p:ext uri="{BB962C8B-B14F-4D97-AF65-F5344CB8AC3E}">
        <p14:creationId xmlns:p14="http://schemas.microsoft.com/office/powerpoint/2010/main" val="355588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90B07EF-6272-419D-6868-274028953EEA}"/>
              </a:ext>
            </a:extLst>
          </p:cNvPr>
          <p:cNvSpPr txBox="1"/>
          <p:nvPr/>
        </p:nvSpPr>
        <p:spPr>
          <a:xfrm>
            <a:off x="-158640" y="235453"/>
            <a:ext cx="6572906" cy="523220"/>
          </a:xfrm>
          <a:prstGeom prst="rect">
            <a:avLst/>
          </a:prstGeom>
          <a:noFill/>
        </p:spPr>
        <p:txBody>
          <a:bodyPr wrap="square" rtlCol="0">
            <a:spAutoFit/>
          </a:bodyPr>
          <a:lstStyle/>
          <a:p>
            <a:pPr algn="ctr" defTabSz="457200"/>
            <a:r>
              <a:rPr lang="en-IN" sz="2800" dirty="0">
                <a:solidFill>
                  <a:srgbClr val="000000"/>
                </a:solidFill>
                <a:latin typeface="Times New Roman" panose="02020603050405020304" pitchFamily="18" charset="0"/>
                <a:cs typeface="Times New Roman" panose="02020603050405020304" pitchFamily="18" charset="0"/>
              </a:rPr>
              <a:t> </a:t>
            </a:r>
            <a:endParaRPr lang="en-IN" sz="4000" b="1" dirty="0">
              <a:solidFill>
                <a:srgbClr val="0070C0"/>
              </a:solidFill>
              <a:latin typeface="Times New Roman" panose="02020603050405020304" pitchFamily="18" charset="0"/>
              <a:cs typeface="Times New Roman" panose="02020603050405020304" pitchFamily="18" charset="0"/>
            </a:endParaRPr>
          </a:p>
        </p:txBody>
      </p:sp>
      <p:sp>
        <p:nvSpPr>
          <p:cNvPr id="12" name="Footer Placeholder 7">
            <a:extLst>
              <a:ext uri="{FF2B5EF4-FFF2-40B4-BE49-F238E27FC236}">
                <a16:creationId xmlns:a16="http://schemas.microsoft.com/office/drawing/2014/main" id="{22950C8E-1833-1798-356E-F3DA28C4BFBE}"/>
              </a:ext>
            </a:extLst>
          </p:cNvPr>
          <p:cNvSpPr txBox="1">
            <a:spLocks/>
          </p:cNvSpPr>
          <p:nvPr/>
        </p:nvSpPr>
        <p:spPr>
          <a:xfrm>
            <a:off x="1119780" y="628206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all" spc="0" normalizeH="0" baseline="0" noProof="0">
                <a:ln>
                  <a:noFill/>
                </a:ln>
                <a:solidFill>
                  <a:srgbClr val="FFFFFF"/>
                </a:solidFill>
                <a:effectLst/>
                <a:uLnTx/>
                <a:uFillTx/>
                <a:latin typeface="Calibri" panose="020F0502020204030204"/>
                <a:ea typeface="+mn-ea"/>
                <a:cs typeface="+mn-cs"/>
              </a:rPr>
              <a:t>2025-26</a:t>
            </a:r>
            <a:endParaRPr kumimoji="0" lang="en-IN" sz="900" b="0" i="0" u="none" strike="noStrike" kern="1200" cap="all" spc="0" normalizeH="0" baseline="0" noProof="0" dirty="0">
              <a:ln>
                <a:noFill/>
              </a:ln>
              <a:solidFill>
                <a:srgbClr val="FFFFFF"/>
              </a:solidFill>
              <a:effectLst/>
              <a:uLnTx/>
              <a:uFillTx/>
              <a:latin typeface="Calibri" panose="020F0502020204030204"/>
              <a:ea typeface="+mn-ea"/>
              <a:cs typeface="+mn-cs"/>
            </a:endParaRPr>
          </a:p>
        </p:txBody>
      </p:sp>
      <p:sp>
        <p:nvSpPr>
          <p:cNvPr id="13" name="Slide Number Placeholder 8">
            <a:extLst>
              <a:ext uri="{FF2B5EF4-FFF2-40B4-BE49-F238E27FC236}">
                <a16:creationId xmlns:a16="http://schemas.microsoft.com/office/drawing/2014/main" id="{DDF0EAA0-54E7-4932-B3D0-1E16A1820B02}"/>
              </a:ext>
            </a:extLst>
          </p:cNvPr>
          <p:cNvSpPr txBox="1">
            <a:spLocks/>
          </p:cNvSpPr>
          <p:nvPr/>
        </p:nvSpPr>
        <p:spPr>
          <a:xfrm>
            <a:off x="7334053" y="6282064"/>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9FBB93A-4B32-4007-AACF-5243CED557C7}" type="slidenum">
              <a:rPr kumimoji="0" lang="en-IN"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IN"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Date Placeholder 9">
            <a:extLst>
              <a:ext uri="{FF2B5EF4-FFF2-40B4-BE49-F238E27FC236}">
                <a16:creationId xmlns:a16="http://schemas.microsoft.com/office/drawing/2014/main" id="{FC368334-9222-7C14-014E-ED58C1A96474}"/>
              </a:ext>
            </a:extLst>
          </p:cNvPr>
          <p:cNvSpPr txBox="1">
            <a:spLocks/>
          </p:cNvSpPr>
          <p:nvPr/>
        </p:nvSpPr>
        <p:spPr>
          <a:xfrm>
            <a:off x="-1469125" y="6282064"/>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libri" panose="020F0502020204030204"/>
                <a:ea typeface="+mn-ea"/>
                <a:cs typeface="+mn-cs"/>
              </a:rPr>
              <a:t>Dept of AI&amp;DS, SJCIT</a:t>
            </a:r>
            <a:endParaRPr kumimoji="0" lang="en-IN"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9B7B1367-C476-E3E3-13A1-41EAAFD2D5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8120" y="102377"/>
            <a:ext cx="1197366" cy="665204"/>
          </a:xfrm>
          <a:prstGeom prst="rect">
            <a:avLst/>
          </a:prstGeom>
        </p:spPr>
      </p:pic>
      <p:sp>
        <p:nvSpPr>
          <p:cNvPr id="17" name="TextBox 16">
            <a:extLst>
              <a:ext uri="{FF2B5EF4-FFF2-40B4-BE49-F238E27FC236}">
                <a16:creationId xmlns:a16="http://schemas.microsoft.com/office/drawing/2014/main" id="{38CAAD6B-7E3D-03DA-ED80-568C7A0FA54F}"/>
              </a:ext>
            </a:extLst>
          </p:cNvPr>
          <p:cNvSpPr txBox="1"/>
          <p:nvPr/>
        </p:nvSpPr>
        <p:spPr>
          <a:xfrm>
            <a:off x="1463040" y="171021"/>
            <a:ext cx="5805272"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IN" sz="32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TABLE OF CONTENTS</a:t>
            </a:r>
            <a:endParaRPr kumimoji="0" lang="en-IN" sz="3200" b="0" i="0" u="none" strike="noStrike" kern="0" cap="none" spc="0" normalizeH="0" baseline="0" noProof="0" dirty="0">
              <a:ln>
                <a:noFill/>
              </a:ln>
              <a:solidFill>
                <a:srgbClr val="000000"/>
              </a:solidFill>
              <a:effectLst/>
              <a:uLnTx/>
              <a:uFillTx/>
            </a:endParaRPr>
          </a:p>
        </p:txBody>
      </p:sp>
      <p:sp>
        <p:nvSpPr>
          <p:cNvPr id="18" name="TextBox 17">
            <a:extLst>
              <a:ext uri="{FF2B5EF4-FFF2-40B4-BE49-F238E27FC236}">
                <a16:creationId xmlns:a16="http://schemas.microsoft.com/office/drawing/2014/main" id="{AD714BE5-633F-B730-7E3D-0917E60113B6}"/>
              </a:ext>
            </a:extLst>
          </p:cNvPr>
          <p:cNvSpPr txBox="1"/>
          <p:nvPr/>
        </p:nvSpPr>
        <p:spPr>
          <a:xfrm>
            <a:off x="438347" y="752198"/>
            <a:ext cx="4916121" cy="4524315"/>
          </a:xfrm>
          <a:prstGeom prst="rect">
            <a:avLst/>
          </a:prstGeom>
          <a:noFill/>
        </p:spPr>
        <p:txBody>
          <a:bodyPr wrap="square" rtlCol="0">
            <a:spAutoFit/>
          </a:bodyPr>
          <a:lstStyle/>
          <a:p>
            <a:pPr marL="800100" marR="0" lvl="1" indent="-342900" algn="just"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Abstract</a:t>
            </a:r>
          </a:p>
          <a:p>
            <a:pPr marL="800100" marR="0" lvl="1" indent="-342900" algn="just"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Purpose</a:t>
            </a:r>
          </a:p>
          <a:p>
            <a:pPr marL="800100" marR="0" lvl="1" indent="-342900" algn="just"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Scope</a:t>
            </a:r>
          </a:p>
          <a:p>
            <a:pPr marL="800100" marR="0" lvl="1" indent="-342900" algn="just"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Problem Statement </a:t>
            </a:r>
            <a:r>
              <a:rPr kumimoji="0" lang="en-US" sz="1800" b="0" i="0" u="none" strike="noStrike" kern="0" cap="none" spc="-15"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IN"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800100" marR="0" lvl="1" indent="-342900" algn="just"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Introduction</a:t>
            </a:r>
            <a:r>
              <a:rPr kumimoji="0" lang="en-US" sz="1800" b="0" i="0" u="none" strike="noStrike" kern="0" cap="none" spc="-3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a:p>
            <a:pPr marL="800100" marR="0" lvl="1" indent="-342900" algn="just"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US" sz="1800" b="0" i="0" u="none" strike="noStrike" kern="0" cap="none" spc="-1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Objectives</a:t>
            </a:r>
            <a:endParaRPr kumimoji="0" lang="en-US" sz="1800" b="0" i="0" u="none" strike="noStrike" kern="0" cap="none" spc="-3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800100" marR="0" lvl="1" indent="-342900" algn="just"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Literature</a:t>
            </a:r>
            <a:r>
              <a:rPr kumimoji="0" lang="en-US" sz="1800" b="0" i="0" u="none" strike="noStrike" kern="0" cap="none" spc="-15"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0" cap="none" spc="-1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Survey</a:t>
            </a:r>
          </a:p>
          <a:p>
            <a:pPr marL="800100" marR="0" lvl="1" indent="-342900" algn="just"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I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Existing system</a:t>
            </a:r>
          </a:p>
          <a:p>
            <a:pPr marL="800100" marR="0" lvl="1" indent="-342900" algn="just"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US" sz="1800" b="0" i="0" u="none" strike="noStrike" kern="0" cap="none" spc="-1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Proposed system</a:t>
            </a:r>
          </a:p>
          <a:p>
            <a:pPr marL="800100" marR="0" lvl="1" indent="-342900" defTabSz="457200" eaLnBrk="1" fontAlgn="auto" latinLnBrk="0" hangingPunct="1">
              <a:lnSpc>
                <a:spcPct val="150000"/>
              </a:lnSpc>
              <a:spcBef>
                <a:spcPts val="0"/>
              </a:spcBef>
              <a:spcAft>
                <a:spcPts val="0"/>
              </a:spcAft>
              <a:buClrTx/>
              <a:buSzTx/>
              <a:buFont typeface="+mj-lt"/>
              <a:buAutoNum type="arabicPeriod"/>
              <a:tabLst>
                <a:tab pos="685800" algn="l"/>
              </a:tabLst>
              <a:defRPr/>
            </a:pPr>
            <a:r>
              <a:rPr kumimoji="0" lang="en-I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System Requirement and Specifications </a:t>
            </a:r>
            <a:endParaRPr kumimoji="0" lang="en-IN"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991067C-C981-75A5-0572-3A351AB4F6A1}"/>
              </a:ext>
            </a:extLst>
          </p:cNvPr>
          <p:cNvSpPr txBox="1"/>
          <p:nvPr/>
        </p:nvSpPr>
        <p:spPr>
          <a:xfrm>
            <a:off x="4930140" y="820228"/>
            <a:ext cx="4124522" cy="4385816"/>
          </a:xfrm>
          <a:prstGeom prst="rect">
            <a:avLst/>
          </a:prstGeom>
          <a:noFill/>
        </p:spPr>
        <p:txBody>
          <a:bodyPr wrap="square" rtlCol="0">
            <a:spAutoFit/>
          </a:bodyPr>
          <a:lstStyle/>
          <a:p>
            <a:pPr marL="342900" indent="-342900" defTabSz="457200">
              <a:lnSpc>
                <a:spcPct val="150000"/>
              </a:lnSpc>
              <a:buFont typeface="+mj-lt"/>
              <a:buAutoNum type="arabicPeriod" startAt="11"/>
            </a:pPr>
            <a:r>
              <a:rPr lang="en-US"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Design</a:t>
            </a:r>
            <a:r>
              <a:rPr lang="en-US" b="1"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and</a:t>
            </a:r>
            <a:r>
              <a:rPr lang="en-US" b="1"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Architecture</a:t>
            </a:r>
          </a:p>
          <a:p>
            <a:pPr marL="342900" indent="-342900" defTabSz="457200">
              <a:lnSpc>
                <a:spcPct val="150000"/>
              </a:lnSpc>
              <a:buFont typeface="+mj-lt"/>
              <a:buAutoNum type="arabicPeriod" startAt="11"/>
            </a:pPr>
            <a:r>
              <a:rPr lang="en-US"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Methodology </a:t>
            </a:r>
          </a:p>
          <a:p>
            <a:pPr marL="342900" indent="-342900" defTabSz="457200">
              <a:lnSpc>
                <a:spcPct val="150000"/>
              </a:lnSpc>
              <a:buFont typeface="+mj-lt"/>
              <a:buAutoNum type="arabicPeriod" startAt="11"/>
            </a:pPr>
            <a:r>
              <a:rPr lang="en-IN" dirty="0">
                <a:solidFill>
                  <a:srgbClr val="000000"/>
                </a:solidFill>
                <a:latin typeface="Times New Roman" panose="02020603050405020304" pitchFamily="18" charset="0"/>
                <a:cs typeface="Times New Roman" panose="02020603050405020304" pitchFamily="18" charset="0"/>
              </a:rPr>
              <a:t> Modules split up</a:t>
            </a:r>
          </a:p>
          <a:p>
            <a:pPr marL="342900" indent="-342900" defTabSz="457200">
              <a:lnSpc>
                <a:spcPct val="150000"/>
              </a:lnSpc>
              <a:buFont typeface="+mj-lt"/>
              <a:buAutoNum type="arabicPeriod" startAt="11"/>
            </a:pPr>
            <a:r>
              <a:rPr lang="en-IN" dirty="0">
                <a:solidFill>
                  <a:srgbClr val="000000"/>
                </a:solidFill>
                <a:latin typeface="Times New Roman" panose="02020603050405020304" pitchFamily="18" charset="0"/>
                <a:cs typeface="Times New Roman" panose="02020603050405020304" pitchFamily="18" charset="0"/>
              </a:rPr>
              <a:t> Implementation</a:t>
            </a:r>
          </a:p>
          <a:p>
            <a:pPr marL="342900" indent="-342900" defTabSz="457200">
              <a:lnSpc>
                <a:spcPct val="150000"/>
              </a:lnSpc>
              <a:buFont typeface="+mj-lt"/>
              <a:buAutoNum type="arabicPeriod" startAt="11"/>
            </a:pPr>
            <a:r>
              <a:rPr lang="en-IN" dirty="0">
                <a:solidFill>
                  <a:srgbClr val="000000"/>
                </a:solidFill>
                <a:latin typeface="Times New Roman" panose="02020603050405020304" pitchFamily="18" charset="0"/>
                <a:cs typeface="Times New Roman" panose="02020603050405020304" pitchFamily="18" charset="0"/>
              </a:rPr>
              <a:t> Testing</a:t>
            </a:r>
          </a:p>
          <a:p>
            <a:pPr marL="342900" indent="-342900" defTabSz="457200">
              <a:lnSpc>
                <a:spcPct val="150000"/>
              </a:lnSpc>
              <a:buFont typeface="+mj-lt"/>
              <a:buAutoNum type="arabicPeriod" startAt="11"/>
            </a:pPr>
            <a:r>
              <a:rPr lang="en-IN" dirty="0">
                <a:solidFill>
                  <a:srgbClr val="000000"/>
                </a:solidFill>
                <a:latin typeface="Times New Roman" panose="02020603050405020304" pitchFamily="18" charset="0"/>
                <a:cs typeface="Times New Roman" panose="02020603050405020304" pitchFamily="18" charset="0"/>
              </a:rPr>
              <a:t> screenshots of output</a:t>
            </a:r>
          </a:p>
          <a:p>
            <a:pPr marL="342900" indent="-342900" defTabSz="457200">
              <a:lnSpc>
                <a:spcPct val="150000"/>
              </a:lnSpc>
              <a:buFont typeface="+mj-lt"/>
              <a:buAutoNum type="arabicPeriod" startAt="11"/>
            </a:pPr>
            <a:r>
              <a:rPr lang="en-IN" dirty="0">
                <a:solidFill>
                  <a:srgbClr val="000000"/>
                </a:solidFill>
                <a:latin typeface="Times New Roman" panose="02020603050405020304" pitchFamily="18" charset="0"/>
                <a:cs typeface="Times New Roman" panose="02020603050405020304" pitchFamily="18" charset="0"/>
              </a:rPr>
              <a:t> Conclusion</a:t>
            </a:r>
          </a:p>
          <a:p>
            <a:pPr marL="342900" indent="-342900" defTabSz="457200">
              <a:lnSpc>
                <a:spcPct val="150000"/>
              </a:lnSpc>
              <a:buFont typeface="+mj-lt"/>
              <a:buAutoNum type="arabicPeriod" startAt="11"/>
            </a:pPr>
            <a:r>
              <a:rPr lang="en-IN" dirty="0">
                <a:solidFill>
                  <a:srgbClr val="000000"/>
                </a:solidFill>
                <a:latin typeface="Times New Roman" panose="02020603050405020304" pitchFamily="18" charset="0"/>
                <a:cs typeface="Times New Roman" panose="02020603050405020304" pitchFamily="18" charset="0"/>
              </a:rPr>
              <a:t> Future Enhancement</a:t>
            </a:r>
          </a:p>
          <a:p>
            <a:pPr marL="342900" indent="-342900" defTabSz="457200">
              <a:lnSpc>
                <a:spcPct val="150000"/>
              </a:lnSpc>
              <a:buFont typeface="+mj-lt"/>
              <a:buAutoNum type="arabicPeriod" startAt="11"/>
            </a:pPr>
            <a:r>
              <a:rPr lang="en-IN" dirty="0">
                <a:solidFill>
                  <a:srgbClr val="000000"/>
                </a:solidFill>
                <a:latin typeface="Times New Roman" panose="02020603050405020304" pitchFamily="18" charset="0"/>
                <a:cs typeface="Times New Roman" panose="02020603050405020304" pitchFamily="18" charset="0"/>
              </a:rPr>
              <a:t> References</a:t>
            </a:r>
          </a:p>
          <a:p>
            <a:pPr defTabSz="457200"/>
            <a:endParaRPr lang="en-US"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defTabSz="457200"/>
            <a:endParaRPr lang="en-IN"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2384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668DF0-5803-B110-EC80-32B8B16A1C7C}"/>
              </a:ext>
            </a:extLst>
          </p:cNvPr>
          <p:cNvPicPr>
            <a:picLocks noChangeAspect="1"/>
          </p:cNvPicPr>
          <p:nvPr/>
        </p:nvPicPr>
        <p:blipFill>
          <a:blip r:embed="rId2"/>
          <a:stretch>
            <a:fillRect/>
          </a:stretch>
        </p:blipFill>
        <p:spPr>
          <a:xfrm>
            <a:off x="1031812" y="679342"/>
            <a:ext cx="7643261" cy="4011005"/>
          </a:xfrm>
          <a:prstGeom prst="rect">
            <a:avLst/>
          </a:prstGeom>
        </p:spPr>
      </p:pic>
      <p:sp>
        <p:nvSpPr>
          <p:cNvPr id="4" name="TextBox 3">
            <a:extLst>
              <a:ext uri="{FF2B5EF4-FFF2-40B4-BE49-F238E27FC236}">
                <a16:creationId xmlns:a16="http://schemas.microsoft.com/office/drawing/2014/main" id="{4337B909-AEC5-4B4C-00B3-71B2C078BA04}"/>
              </a:ext>
            </a:extLst>
          </p:cNvPr>
          <p:cNvSpPr txBox="1"/>
          <p:nvPr/>
        </p:nvSpPr>
        <p:spPr>
          <a:xfrm>
            <a:off x="2430283" y="268487"/>
            <a:ext cx="45720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Proposed Methodology Architecture</a:t>
            </a:r>
          </a:p>
        </p:txBody>
      </p:sp>
    </p:spTree>
    <p:extLst>
      <p:ext uri="{BB962C8B-B14F-4D97-AF65-F5344CB8AC3E}">
        <p14:creationId xmlns:p14="http://schemas.microsoft.com/office/powerpoint/2010/main" val="2877095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A48757-AA1D-B258-531A-B3857BA720A3}"/>
              </a:ext>
            </a:extLst>
          </p:cNvPr>
          <p:cNvSpPr txBox="1"/>
          <p:nvPr/>
        </p:nvSpPr>
        <p:spPr>
          <a:xfrm>
            <a:off x="537881" y="245834"/>
            <a:ext cx="7853083" cy="584775"/>
          </a:xfrm>
          <a:prstGeom prst="rect">
            <a:avLst/>
          </a:prstGeom>
          <a:noFill/>
        </p:spPr>
        <p:txBody>
          <a:bodyPr wrap="square">
            <a:spAutoFit/>
          </a:bodyPr>
          <a:lstStyle/>
          <a:p>
            <a:pPr marL="0" indent="0" algn="ctr">
              <a:buNone/>
            </a:pPr>
            <a:r>
              <a:rPr lang="en-US" sz="3200" b="1" dirty="0">
                <a:solidFill>
                  <a:schemeClr val="accent1">
                    <a:lumMod val="50000"/>
                  </a:schemeClr>
                </a:solidFill>
                <a:latin typeface="Times New Roman" panose="02020603050405020304" pitchFamily="18" charset="0"/>
                <a:ea typeface="OpenSans-Bold" pitchFamily="34" charset="-122"/>
                <a:cs typeface="Times New Roman" panose="02020603050405020304" pitchFamily="18" charset="0"/>
              </a:rPr>
              <a:t>MODULE SPLIT-UP</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5EA5E2C-47CA-C30E-A247-245B9F777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2585" y="245834"/>
            <a:ext cx="1145854" cy="692081"/>
          </a:xfrm>
          <a:prstGeom prst="rect">
            <a:avLst/>
          </a:prstGeom>
        </p:spPr>
      </p:pic>
      <p:sp>
        <p:nvSpPr>
          <p:cNvPr id="5" name="TextBox 4">
            <a:extLst>
              <a:ext uri="{FF2B5EF4-FFF2-40B4-BE49-F238E27FC236}">
                <a16:creationId xmlns:a16="http://schemas.microsoft.com/office/drawing/2014/main" id="{25C79F9A-269D-5FCE-2DC6-06D8D1A05378}"/>
              </a:ext>
            </a:extLst>
          </p:cNvPr>
          <p:cNvSpPr txBox="1"/>
          <p:nvPr/>
        </p:nvSpPr>
        <p:spPr>
          <a:xfrm>
            <a:off x="1382759" y="1496999"/>
            <a:ext cx="6671581" cy="873572"/>
          </a:xfrm>
          <a:prstGeom prst="rect">
            <a:avLst/>
          </a:prstGeom>
          <a:noFill/>
        </p:spPr>
        <p:txBody>
          <a:bodyPr wrap="square">
            <a:spAutoFit/>
          </a:bodyPr>
          <a:lstStyle/>
          <a:p>
            <a:pPr lvl="0" defTabSz="914400" eaLnBrk="0" fontAlgn="base" hangingPunct="0">
              <a:lnSpc>
                <a:spcPct val="150000"/>
              </a:lnSpc>
              <a:spcBef>
                <a:spcPct val="0"/>
              </a:spcBef>
              <a:spcAft>
                <a:spcPct val="0"/>
              </a:spcAft>
            </a:pPr>
            <a:r>
              <a:rPr lang="en-US" altLang="en-US" b="1" dirty="0">
                <a:latin typeface="Times New Roman" panose="02020603050405020304" pitchFamily="18" charset="0"/>
                <a:cs typeface="Times New Roman" panose="02020603050405020304" pitchFamily="18" charset="0"/>
              </a:rPr>
              <a:t>LIST OF MODULES</a:t>
            </a:r>
          </a:p>
          <a:p>
            <a:pPr lvl="0" defTabSz="914400" eaLnBrk="0" fontAlgn="base" hangingPunct="0">
              <a:lnSpc>
                <a:spcPct val="150000"/>
              </a:lnSpc>
              <a:spcBef>
                <a:spcPct val="0"/>
              </a:spcBef>
              <a:spcAft>
                <a:spcPct val="0"/>
              </a:spcAft>
            </a:pPr>
            <a:endParaRPr lang="en-US" altLang="en-US"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DA06A0E3-8B2D-1D81-86FC-D2F0A2B90F3E}"/>
              </a:ext>
            </a:extLst>
          </p:cNvPr>
          <p:cNvSpPr>
            <a:spLocks noChangeArrowheads="1"/>
          </p:cNvSpPr>
          <p:nvPr/>
        </p:nvSpPr>
        <p:spPr bwMode="auto">
          <a:xfrm>
            <a:off x="1353905" y="1933785"/>
            <a:ext cx="4422055" cy="212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Collection &amp; Preprocessing Module</a:t>
            </a: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CNN Model Training Module</a:t>
            </a:r>
          </a:p>
          <a:p>
            <a:pPr algn="just" eaLnBrk="0" fontAlgn="base" hangingPunct="0">
              <a:lnSpc>
                <a:spcPct val="150000"/>
              </a:lnSpc>
              <a:spcBef>
                <a:spcPct val="0"/>
              </a:spcBef>
              <a:spcAft>
                <a:spcPct val="0"/>
              </a:spcAft>
              <a:buFontTx/>
              <a:buAutoNum type="arabicPeriod" startAt="2"/>
            </a:pPr>
            <a:r>
              <a:rPr lang="en-US" altLang="en-US" dirty="0">
                <a:latin typeface="Times New Roman" panose="02020603050405020304" pitchFamily="18" charset="0"/>
                <a:cs typeface="Times New Roman" panose="02020603050405020304" pitchFamily="18" charset="0"/>
              </a:rPr>
              <a:t> Prediction &amp; Analysis Module</a:t>
            </a:r>
          </a:p>
          <a:p>
            <a:pPr marL="0" marR="0" lvl="0" indent="0" algn="just" defTabSz="914400" rtl="0" eaLnBrk="0" fontAlgn="base" latinLnBrk="0" hangingPunct="0">
              <a:lnSpc>
                <a:spcPct val="15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Deployment &amp; User Interface Module</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9773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ED7B3A-EAD2-78BB-18D6-54EF474B9A24}"/>
              </a:ext>
            </a:extLst>
          </p:cNvPr>
          <p:cNvSpPr txBox="1"/>
          <p:nvPr/>
        </p:nvSpPr>
        <p:spPr>
          <a:xfrm>
            <a:off x="296437" y="256042"/>
            <a:ext cx="7376160" cy="2397066"/>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Module 1: Data Collection &amp; Preprocessing: </a:t>
            </a:r>
            <a:r>
              <a:rPr lang="en-US" dirty="0">
                <a:latin typeface="Times New Roman" panose="02020603050405020304" pitchFamily="18" charset="0"/>
                <a:cs typeface="Times New Roman" panose="02020603050405020304" pitchFamily="18" charset="0"/>
              </a:rPr>
              <a:t>Executable files are collected and transformed into a format suitable for deep learning analysis.</a:t>
            </a:r>
          </a:p>
          <a:p>
            <a:r>
              <a:rPr lang="en-US" b="1" dirty="0">
                <a:latin typeface="Times New Roman" panose="02020603050405020304" pitchFamily="18" charset="0"/>
                <a:cs typeface="Times New Roman" panose="02020603050405020304" pitchFamily="18" charset="0"/>
              </a:rPr>
              <a:t>Purpose in the Model:</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Collects ransomware and benign executable samples from trusted sources.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Reads raw binary data from executable files.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Converts byte streams into grayscale images using byte-to-pixel mapping.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Prepares standardized input data for CNN processing.</a:t>
            </a:r>
          </a:p>
          <a:p>
            <a:pPr algn="just">
              <a:lnSpc>
                <a:spcPct val="150000"/>
              </a:lnSpc>
              <a:buNone/>
            </a:pPr>
            <a:endParaRPr lang="en-US"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68834F4-B896-A686-6CAD-CD352E5EC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597" y="179842"/>
            <a:ext cx="1145854" cy="692081"/>
          </a:xfrm>
          <a:prstGeom prst="rect">
            <a:avLst/>
          </a:prstGeom>
        </p:spPr>
      </p:pic>
      <p:sp>
        <p:nvSpPr>
          <p:cNvPr id="6" name="TextBox 5">
            <a:extLst>
              <a:ext uri="{FF2B5EF4-FFF2-40B4-BE49-F238E27FC236}">
                <a16:creationId xmlns:a16="http://schemas.microsoft.com/office/drawing/2014/main" id="{A134BB72-DF6D-4D2A-121A-26422B94A383}"/>
              </a:ext>
            </a:extLst>
          </p:cNvPr>
          <p:cNvSpPr txBox="1"/>
          <p:nvPr/>
        </p:nvSpPr>
        <p:spPr>
          <a:xfrm>
            <a:off x="296437" y="2514128"/>
            <a:ext cx="7962900" cy="2308324"/>
          </a:xfrm>
          <a:prstGeom prst="rect">
            <a:avLst/>
          </a:prstGeom>
          <a:noFill/>
        </p:spPr>
        <p:txBody>
          <a:bodyPr wrap="square">
            <a:spAutoFit/>
          </a:bodyPr>
          <a:lstStyle/>
          <a:p>
            <a:pPr>
              <a:buNone/>
            </a:pPr>
            <a:r>
              <a:rPr lang="en-US" b="1" dirty="0">
                <a:latin typeface="Times New Roman" panose="02020603050405020304" pitchFamily="18" charset="0"/>
                <a:cs typeface="Times New Roman" panose="02020603050405020304" pitchFamily="18" charset="0"/>
              </a:rPr>
              <a:t>Module 2: CNN-Based Ransomware Detection: </a:t>
            </a:r>
            <a:r>
              <a:rPr lang="en-US" dirty="0">
                <a:latin typeface="Times New Roman" panose="02020603050405020304" pitchFamily="18" charset="0"/>
                <a:cs typeface="Times New Roman" panose="02020603050405020304" pitchFamily="18" charset="0"/>
              </a:rPr>
              <a:t>A Convolutional Neural Network is used to learn patterns from grayscale executable images.</a:t>
            </a:r>
          </a:p>
          <a:p>
            <a:pPr>
              <a:buNone/>
            </a:pPr>
            <a:r>
              <a:rPr lang="en-US" b="1" dirty="0">
                <a:latin typeface="Times New Roman" panose="02020603050405020304" pitchFamily="18" charset="0"/>
                <a:cs typeface="Times New Roman" panose="02020603050405020304" pitchFamily="18" charset="0"/>
              </a:rPr>
              <a:t>Purpose in the Model:</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Automatically extracts meaningful visual features from images.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Identifies ransomware-specific textures and structural patterns.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Classifies files as </a:t>
            </a:r>
            <a:r>
              <a:rPr lang="en-US" b="1" dirty="0">
                <a:latin typeface="Times New Roman" panose="02020603050405020304" pitchFamily="18" charset="0"/>
                <a:cs typeface="Times New Roman" panose="02020603050405020304" pitchFamily="18" charset="0"/>
              </a:rPr>
              <a:t>Ransomware</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Benign</a:t>
            </a:r>
            <a:r>
              <a:rPr lang="en-US" dirty="0">
                <a:latin typeface="Times New Roman" panose="02020603050405020304" pitchFamily="18" charset="0"/>
                <a:cs typeface="Times New Roman" panose="02020603050405020304" pitchFamily="18" charset="0"/>
              </a:rPr>
              <a:t> with high accuracy.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Handles unknown and previously unseen ransomware variants.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Acts as the core intelligence of the system.</a:t>
            </a:r>
          </a:p>
        </p:txBody>
      </p:sp>
    </p:spTree>
    <p:extLst>
      <p:ext uri="{BB962C8B-B14F-4D97-AF65-F5344CB8AC3E}">
        <p14:creationId xmlns:p14="http://schemas.microsoft.com/office/powerpoint/2010/main" val="3389607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E70FD6-583D-4691-8F1E-0448177BF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597" y="179842"/>
            <a:ext cx="1145854" cy="692081"/>
          </a:xfrm>
          <a:prstGeom prst="rect">
            <a:avLst/>
          </a:prstGeom>
        </p:spPr>
      </p:pic>
      <p:sp>
        <p:nvSpPr>
          <p:cNvPr id="5" name="TextBox 4">
            <a:extLst>
              <a:ext uri="{FF2B5EF4-FFF2-40B4-BE49-F238E27FC236}">
                <a16:creationId xmlns:a16="http://schemas.microsoft.com/office/drawing/2014/main" id="{695130BF-C4BF-111E-A71D-51D35D94B379}"/>
              </a:ext>
            </a:extLst>
          </p:cNvPr>
          <p:cNvSpPr txBox="1"/>
          <p:nvPr/>
        </p:nvSpPr>
        <p:spPr>
          <a:xfrm>
            <a:off x="235477" y="236425"/>
            <a:ext cx="7369283" cy="2031325"/>
          </a:xfrm>
          <a:prstGeom prst="rect">
            <a:avLst/>
          </a:prstGeom>
          <a:noFill/>
        </p:spPr>
        <p:txBody>
          <a:bodyPr wrap="square">
            <a:spAutoFit/>
          </a:bodyPr>
          <a:lstStyle/>
          <a:p>
            <a:pPr algn="just">
              <a:buNone/>
            </a:pPr>
            <a:r>
              <a:rPr lang="en-US" b="1" dirty="0">
                <a:latin typeface="Times New Roman" panose="02020603050405020304" pitchFamily="18" charset="0"/>
                <a:cs typeface="Times New Roman" panose="02020603050405020304" pitchFamily="18" charset="0"/>
              </a:rPr>
              <a:t>Module 3: Prediction &amp; Analysis: </a:t>
            </a:r>
            <a:r>
              <a:rPr lang="en-US" dirty="0">
                <a:latin typeface="Times New Roman" panose="02020603050405020304" pitchFamily="18" charset="0"/>
                <a:cs typeface="Times New Roman" panose="02020603050405020304" pitchFamily="18" charset="0"/>
              </a:rPr>
              <a:t>The trained CNN model analyzes executable files and generates detection results.</a:t>
            </a:r>
          </a:p>
          <a:p>
            <a:pPr algn="just">
              <a:buNone/>
            </a:pPr>
            <a:r>
              <a:rPr lang="en-US" b="1" dirty="0">
                <a:latin typeface="Times New Roman" panose="02020603050405020304" pitchFamily="18" charset="0"/>
                <a:cs typeface="Times New Roman" panose="02020603050405020304" pitchFamily="18" charset="0"/>
              </a:rPr>
              <a:t>Purpose in the Model:</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Performs static analysis without executing files.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Produces prediction labels with confidence scores.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Extracts additional features such as file entropy and hashes.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Supports decision-making through detailed analysis output.</a:t>
            </a:r>
          </a:p>
        </p:txBody>
      </p:sp>
      <p:sp>
        <p:nvSpPr>
          <p:cNvPr id="7" name="TextBox 6">
            <a:extLst>
              <a:ext uri="{FF2B5EF4-FFF2-40B4-BE49-F238E27FC236}">
                <a16:creationId xmlns:a16="http://schemas.microsoft.com/office/drawing/2014/main" id="{609C4528-825E-22C4-1E8D-021364AB6499}"/>
              </a:ext>
            </a:extLst>
          </p:cNvPr>
          <p:cNvSpPr txBox="1"/>
          <p:nvPr/>
        </p:nvSpPr>
        <p:spPr>
          <a:xfrm>
            <a:off x="235477" y="2476733"/>
            <a:ext cx="8664683" cy="2308324"/>
          </a:xfrm>
          <a:prstGeom prst="rect">
            <a:avLst/>
          </a:prstGeom>
          <a:noFill/>
        </p:spPr>
        <p:txBody>
          <a:bodyPr wrap="square">
            <a:spAutoFit/>
          </a:bodyPr>
          <a:lstStyle/>
          <a:p>
            <a:pPr algn="just">
              <a:buNone/>
            </a:pPr>
            <a:r>
              <a:rPr lang="en-US" b="1" dirty="0">
                <a:latin typeface="Times New Roman" panose="02020603050405020304" pitchFamily="18" charset="0"/>
                <a:cs typeface="Times New Roman" panose="02020603050405020304" pitchFamily="18" charset="0"/>
              </a:rPr>
              <a:t>Module 4: Deployment &amp; User Interface: </a:t>
            </a:r>
            <a:r>
              <a:rPr lang="en-US" dirty="0">
                <a:latin typeface="Times New Roman" panose="02020603050405020304" pitchFamily="18" charset="0"/>
                <a:cs typeface="Times New Roman" panose="02020603050405020304" pitchFamily="18" charset="0"/>
              </a:rPr>
              <a:t>The detection system is deployed through a web application.</a:t>
            </a:r>
          </a:p>
          <a:p>
            <a:pPr algn="just">
              <a:buNone/>
            </a:pPr>
            <a:r>
              <a:rPr lang="en-US" b="1" dirty="0">
                <a:latin typeface="Times New Roman" panose="02020603050405020304" pitchFamily="18" charset="0"/>
                <a:cs typeface="Times New Roman" panose="02020603050405020304" pitchFamily="18" charset="0"/>
              </a:rPr>
              <a:t>Purpose in the Model:</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Provides a Flask-based backend for model inference and API access.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Stores user data and prediction history using MySQL.</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Offers a web interface for manual file scanning.</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Uses the Twilio API to send voice call alerts when ransomware is detected.</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352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11C33-1A2B-0707-2E30-4828C2F7DF85}"/>
              </a:ext>
            </a:extLst>
          </p:cNvPr>
          <p:cNvSpPr txBox="1"/>
          <p:nvPr/>
        </p:nvSpPr>
        <p:spPr>
          <a:xfrm>
            <a:off x="236905" y="1205267"/>
            <a:ext cx="8730418" cy="3372077"/>
          </a:xfrm>
          <a:prstGeom prst="rect">
            <a:avLst/>
          </a:prstGeom>
          <a:noFill/>
        </p:spPr>
        <p:txBody>
          <a:bodyPr wrap="square">
            <a:spAutoFit/>
          </a:bodyPr>
          <a:lstStyle/>
          <a:p>
            <a:pPr marL="342900" indent="-342900" algn="just">
              <a:lnSpc>
                <a:spcPct val="150000"/>
              </a:lnSpc>
              <a:buAutoNum type="arabicPeriod"/>
            </a:pPr>
            <a:r>
              <a:rPr lang="en-IN" sz="1600" b="1" dirty="0">
                <a:latin typeface="Times New Roman" panose="02020603050405020304" pitchFamily="18" charset="0"/>
                <a:cs typeface="Times New Roman" panose="02020603050405020304" pitchFamily="18" charset="0"/>
              </a:rPr>
              <a:t>CNN (Convolutional neural network)</a:t>
            </a:r>
          </a:p>
          <a:p>
            <a:pPr marL="285750" indent="-285750" algn="just">
              <a:lnSpc>
                <a:spcPct val="150000"/>
              </a:lnSpc>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Input Layer</a:t>
            </a:r>
            <a:r>
              <a:rPr lang="en-IN" sz="1600" dirty="0">
                <a:latin typeface="Times New Roman" panose="02020603050405020304" pitchFamily="18" charset="0"/>
                <a:cs typeface="Times New Roman" panose="02020603050405020304" pitchFamily="18" charset="0"/>
              </a:rPr>
              <a:t>: Takes an uploaded image (PNG/JPG/exe/pdf) and converts it into a standardized format (grayscale, resized to 128×128).</a:t>
            </a:r>
          </a:p>
          <a:p>
            <a:pPr marL="285750" indent="-285750" algn="just">
              <a:lnSpc>
                <a:spcPct val="150000"/>
              </a:lnSpc>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Convolution Layers</a:t>
            </a:r>
            <a:r>
              <a:rPr lang="en-IN" sz="1600" dirty="0">
                <a:latin typeface="Times New Roman" panose="02020603050405020304" pitchFamily="18" charset="0"/>
                <a:cs typeface="Times New Roman" panose="02020603050405020304" pitchFamily="18" charset="0"/>
              </a:rPr>
              <a:t>: Extract key spatial features such as edges, texture patterns, and malicious artefacts present in ransomware-infected files.</a:t>
            </a:r>
          </a:p>
          <a:p>
            <a:pPr marL="285750" indent="-285750" algn="just">
              <a:lnSpc>
                <a:spcPct val="150000"/>
              </a:lnSpc>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Activation (</a:t>
            </a:r>
            <a:r>
              <a:rPr lang="en-IN" sz="1600" b="1" dirty="0" err="1">
                <a:latin typeface="Times New Roman" panose="02020603050405020304" pitchFamily="18" charset="0"/>
                <a:cs typeface="Times New Roman" panose="02020603050405020304" pitchFamily="18" charset="0"/>
              </a:rPr>
              <a:t>ReLU</a:t>
            </a:r>
            <a:r>
              <a:rPr lang="en-IN" sz="1600" b="1"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Highlights important patterns.</a:t>
            </a:r>
          </a:p>
          <a:p>
            <a:pPr marL="285750" indent="-285750" algn="just">
              <a:lnSpc>
                <a:spcPct val="150000"/>
              </a:lnSpc>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Pooling Layer</a:t>
            </a:r>
            <a:r>
              <a:rPr lang="en-IN" sz="1600" dirty="0">
                <a:latin typeface="Times New Roman" panose="02020603050405020304" pitchFamily="18" charset="0"/>
                <a:cs typeface="Times New Roman" panose="02020603050405020304" pitchFamily="18" charset="0"/>
              </a:rPr>
              <a:t>: Reduces dimensionality or size while preserving essential feature patterns.</a:t>
            </a:r>
          </a:p>
          <a:p>
            <a:pPr marL="285750" indent="-285750" algn="just">
              <a:lnSpc>
                <a:spcPct val="150000"/>
              </a:lnSpc>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Fully Connected Layer</a:t>
            </a:r>
            <a:r>
              <a:rPr lang="en-IN" sz="1600" dirty="0">
                <a:latin typeface="Times New Roman" panose="02020603050405020304" pitchFamily="18" charset="0"/>
                <a:cs typeface="Times New Roman" panose="02020603050405020304" pitchFamily="18" charset="0"/>
              </a:rPr>
              <a:t>: Converts extracted features into class scores:{Ransomware, Legitimate}.</a:t>
            </a:r>
          </a:p>
          <a:p>
            <a:pPr marL="285750" indent="-285750" algn="just">
              <a:lnSpc>
                <a:spcPct val="150000"/>
              </a:lnSpc>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Soft-max Probability</a:t>
            </a:r>
            <a:r>
              <a:rPr lang="en-IN" sz="1600" dirty="0">
                <a:latin typeface="Times New Roman" panose="02020603050405020304" pitchFamily="18" charset="0"/>
                <a:cs typeface="Times New Roman" panose="02020603050405020304" pitchFamily="18" charset="0"/>
              </a:rPr>
              <a:t>: Produces final confidence score and class label.</a:t>
            </a:r>
          </a:p>
        </p:txBody>
      </p:sp>
      <p:sp>
        <p:nvSpPr>
          <p:cNvPr id="7" name="TextBox 6">
            <a:extLst>
              <a:ext uri="{FF2B5EF4-FFF2-40B4-BE49-F238E27FC236}">
                <a16:creationId xmlns:a16="http://schemas.microsoft.com/office/drawing/2014/main" id="{9DDFBF40-D6C0-9D7C-54E3-C418DDD4E8D0}"/>
              </a:ext>
            </a:extLst>
          </p:cNvPr>
          <p:cNvSpPr txBox="1"/>
          <p:nvPr/>
        </p:nvSpPr>
        <p:spPr>
          <a:xfrm>
            <a:off x="337382" y="187034"/>
            <a:ext cx="8253368" cy="584775"/>
          </a:xfrm>
          <a:prstGeom prst="rect">
            <a:avLst/>
          </a:prstGeom>
          <a:noFill/>
        </p:spPr>
        <p:txBody>
          <a:bodyPr wrap="square">
            <a:spAutoFit/>
          </a:bodyPr>
          <a:lstStyle/>
          <a:p>
            <a:pPr marL="0" indent="0" algn="ctr" rtl="0" eaLnBrk="1" latinLnBrk="0" hangingPunct="1"/>
            <a:r>
              <a:rPr lang="en-US" sz="3200" b="1" kern="1200" dirty="0">
                <a:solidFill>
                  <a:srgbClr val="203864"/>
                </a:solidFill>
                <a:effectLst/>
                <a:latin typeface="Times New Roman" panose="02020603050405020304" pitchFamily="18" charset="0"/>
                <a:ea typeface="OpenSans-Bold"/>
                <a:cs typeface="Times New Roman" panose="02020603050405020304" pitchFamily="18" charset="0"/>
              </a:rPr>
              <a:t> </a:t>
            </a:r>
            <a:r>
              <a:rPr lang="en-US" sz="3200" b="1" dirty="0">
                <a:solidFill>
                  <a:srgbClr val="203864"/>
                </a:solidFill>
                <a:latin typeface="Times New Roman" panose="02020603050405020304" pitchFamily="18" charset="0"/>
                <a:ea typeface="OpenSans-Bold"/>
                <a:cs typeface="Times New Roman" panose="02020603050405020304" pitchFamily="18" charset="0"/>
              </a:rPr>
              <a:t>IMPLEMENTATION</a:t>
            </a:r>
            <a:endParaRPr lang="en-IN" sz="3200" dirty="0">
              <a:effectLst/>
            </a:endParaRPr>
          </a:p>
        </p:txBody>
      </p:sp>
      <p:pic>
        <p:nvPicPr>
          <p:cNvPr id="2" name="Picture 1">
            <a:extLst>
              <a:ext uri="{FF2B5EF4-FFF2-40B4-BE49-F238E27FC236}">
                <a16:creationId xmlns:a16="http://schemas.microsoft.com/office/drawing/2014/main" id="{5A81DECA-689B-E4AB-B9DA-BBA9F185B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764" y="220115"/>
            <a:ext cx="1145854" cy="692081"/>
          </a:xfrm>
          <a:prstGeom prst="rect">
            <a:avLst/>
          </a:prstGeom>
        </p:spPr>
      </p:pic>
    </p:spTree>
    <p:extLst>
      <p:ext uri="{BB962C8B-B14F-4D97-AF65-F5344CB8AC3E}">
        <p14:creationId xmlns:p14="http://schemas.microsoft.com/office/powerpoint/2010/main" val="3803276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F1A339-8871-5CDB-4835-7A0372D9AE1F}"/>
              </a:ext>
            </a:extLst>
          </p:cNvPr>
          <p:cNvSpPr txBox="1"/>
          <p:nvPr/>
        </p:nvSpPr>
        <p:spPr>
          <a:xfrm>
            <a:off x="510208" y="779890"/>
            <a:ext cx="8427720" cy="2264081"/>
          </a:xfrm>
          <a:prstGeom prst="rect">
            <a:avLst/>
          </a:prstGeom>
          <a:noFill/>
        </p:spPr>
        <p:txBody>
          <a:bodyPr wrap="square">
            <a:spAutoFit/>
          </a:bodyPr>
          <a:lstStyle/>
          <a:p>
            <a:pPr algn="just">
              <a:lnSpc>
                <a:spcPct val="150000"/>
              </a:lnSpc>
            </a:pPr>
            <a:r>
              <a:rPr lang="en-US" sz="1600" b="1"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Twilio Alert </a:t>
            </a: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Event Trigger</a:t>
            </a:r>
            <a:r>
              <a:rPr lang="en-US" sz="1600" dirty="0">
                <a:latin typeface="Times New Roman" panose="02020603050405020304" pitchFamily="18" charset="0"/>
                <a:cs typeface="Times New Roman" panose="02020603050405020304" pitchFamily="18" charset="0"/>
              </a:rPr>
              <a:t>: When the CNN classifier detects Ransomware.</a:t>
            </a: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Twilio Client Initialization</a:t>
            </a:r>
            <a:r>
              <a:rPr lang="en-US" sz="1600" dirty="0">
                <a:latin typeface="Times New Roman" panose="02020603050405020304" pitchFamily="18" charset="0"/>
                <a:cs typeface="Times New Roman" panose="02020603050405020304" pitchFamily="18" charset="0"/>
              </a:rPr>
              <a:t>: Uses secure credentials (ACCOUNT_SID, AUTH_TOKEN).</a:t>
            </a: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Alert Mechanism</a:t>
            </a:r>
            <a:r>
              <a:rPr lang="en-US" sz="1600" dirty="0">
                <a:latin typeface="Times New Roman" panose="02020603050405020304" pitchFamily="18" charset="0"/>
                <a:cs typeface="Times New Roman" panose="02020603050405020304" pitchFamily="18" charset="0"/>
              </a:rPr>
              <a:t>: Initiates an automated phone call to the registered user.</a:t>
            </a: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Voice Message</a:t>
            </a:r>
            <a:r>
              <a:rPr lang="en-US" sz="1600" dirty="0">
                <a:latin typeface="Times New Roman" panose="02020603050405020304" pitchFamily="18" charset="0"/>
                <a:cs typeface="Times New Roman" panose="02020603050405020304" pitchFamily="18" charset="0"/>
              </a:rPr>
              <a:t>: Plays a spoken alert: “Ransomware detected. Please take immediate action.“</a:t>
            </a: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Notification Delivery</a:t>
            </a:r>
            <a:r>
              <a:rPr lang="en-US" sz="1600" dirty="0">
                <a:latin typeface="Times New Roman" panose="02020603050405020304" pitchFamily="18" charset="0"/>
                <a:cs typeface="Times New Roman" panose="02020603050405020304" pitchFamily="18" charset="0"/>
              </a:rPr>
              <a:t>: User receives a real-time phone call alert for critical threat detection.</a:t>
            </a:r>
          </a:p>
        </p:txBody>
      </p:sp>
      <p:pic>
        <p:nvPicPr>
          <p:cNvPr id="4" name="Picture 3">
            <a:extLst>
              <a:ext uri="{FF2B5EF4-FFF2-40B4-BE49-F238E27FC236}">
                <a16:creationId xmlns:a16="http://schemas.microsoft.com/office/drawing/2014/main" id="{B4A3F771-44B2-8E1B-7CE5-99E6345B622D}"/>
              </a:ext>
            </a:extLst>
          </p:cNvPr>
          <p:cNvPicPr>
            <a:picLocks noChangeAspect="1"/>
          </p:cNvPicPr>
          <p:nvPr/>
        </p:nvPicPr>
        <p:blipFill>
          <a:blip r:embed="rId2"/>
          <a:stretch>
            <a:fillRect/>
          </a:stretch>
        </p:blipFill>
        <p:spPr>
          <a:xfrm>
            <a:off x="7794928" y="84565"/>
            <a:ext cx="1143000" cy="695325"/>
          </a:xfrm>
          <a:prstGeom prst="rect">
            <a:avLst/>
          </a:prstGeom>
        </p:spPr>
      </p:pic>
    </p:spTree>
    <p:extLst>
      <p:ext uri="{BB962C8B-B14F-4D97-AF65-F5344CB8AC3E}">
        <p14:creationId xmlns:p14="http://schemas.microsoft.com/office/powerpoint/2010/main" val="146916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32DD00-250B-43E6-6331-134AF98ED1F7}"/>
              </a:ext>
            </a:extLst>
          </p:cNvPr>
          <p:cNvSpPr txBox="1"/>
          <p:nvPr/>
        </p:nvSpPr>
        <p:spPr>
          <a:xfrm>
            <a:off x="114300" y="74419"/>
            <a:ext cx="4730750" cy="4480073"/>
          </a:xfrm>
          <a:prstGeom prst="rect">
            <a:avLst/>
          </a:prstGeom>
          <a:noFill/>
        </p:spPr>
        <p:txBody>
          <a:bodyPr wrap="square">
            <a:spAutoFit/>
          </a:bodyPr>
          <a:lstStyle/>
          <a:p>
            <a:pPr>
              <a:lnSpc>
                <a:spcPct val="150000"/>
              </a:lnSpc>
            </a:pPr>
            <a:r>
              <a:rPr lang="en-US" sz="1600" b="1" u="sng" dirty="0">
                <a:latin typeface="Times New Roman" panose="02020603050405020304" pitchFamily="18" charset="0"/>
                <a:cs typeface="Times New Roman" panose="02020603050405020304" pitchFamily="18" charset="0"/>
              </a:rPr>
              <a:t>CNN Implementation </a:t>
            </a:r>
          </a:p>
          <a:p>
            <a:pPr>
              <a:lnSpc>
                <a:spcPct val="150000"/>
              </a:lnSpc>
            </a:pPr>
            <a:r>
              <a:rPr lang="en-US" sz="1600" b="1" dirty="0">
                <a:latin typeface="Times New Roman" panose="02020603050405020304" pitchFamily="18" charset="0"/>
                <a:cs typeface="Times New Roman" panose="02020603050405020304" pitchFamily="18" charset="0"/>
              </a:rPr>
              <a:t># Load image and preprocess</a:t>
            </a:r>
          </a:p>
          <a:p>
            <a:pPr>
              <a:lnSpc>
                <a:spcPct val="150000"/>
              </a:lnSpc>
            </a:pPr>
            <a:r>
              <a:rPr lang="en-US" sz="1600" dirty="0" err="1">
                <a:latin typeface="Times New Roman" panose="02020603050405020304" pitchFamily="18" charset="0"/>
                <a:cs typeface="Times New Roman" panose="02020603050405020304" pitchFamily="18" charset="0"/>
              </a:rPr>
              <a:t>img</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Image.open</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io.BytesIO</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file.read</a:t>
            </a:r>
            <a:r>
              <a:rPr lang="en-US" sz="1600" dirty="0">
                <a:latin typeface="Times New Roman" panose="02020603050405020304" pitchFamily="18" charset="0"/>
                <a:cs typeface="Times New Roman" panose="02020603050405020304" pitchFamily="18" charset="0"/>
              </a:rPr>
              <a:t>())).convert("L")</a:t>
            </a:r>
          </a:p>
          <a:p>
            <a:pPr>
              <a:lnSpc>
                <a:spcPct val="150000"/>
              </a:lnSpc>
            </a:pPr>
            <a:r>
              <a:rPr lang="en-US" sz="1600" dirty="0" err="1">
                <a:latin typeface="Times New Roman" panose="02020603050405020304" pitchFamily="18" charset="0"/>
                <a:cs typeface="Times New Roman" panose="02020603050405020304" pitchFamily="18" charset="0"/>
              </a:rPr>
              <a:t>img</a:t>
            </a:r>
            <a:r>
              <a:rPr lang="en-US" sz="1600" dirty="0">
                <a:latin typeface="Times New Roman" panose="02020603050405020304" pitchFamily="18" charset="0"/>
                <a:cs typeface="Times New Roman" panose="02020603050405020304" pitchFamily="18" charset="0"/>
              </a:rPr>
              <a:t> = transform(</a:t>
            </a:r>
            <a:r>
              <a:rPr lang="en-US" sz="1600" dirty="0" err="1">
                <a:latin typeface="Times New Roman" panose="02020603050405020304" pitchFamily="18" charset="0"/>
                <a:cs typeface="Times New Roman" panose="02020603050405020304" pitchFamily="18" charset="0"/>
              </a:rPr>
              <a:t>img</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unsqueeze</a:t>
            </a:r>
            <a:r>
              <a:rPr lang="en-US" sz="1600" dirty="0">
                <a:latin typeface="Times New Roman" panose="02020603050405020304" pitchFamily="18" charset="0"/>
                <a:cs typeface="Times New Roman" panose="02020603050405020304" pitchFamily="18" charset="0"/>
              </a:rPr>
              <a:t>(0).to(device)</a:t>
            </a:r>
          </a:p>
          <a:p>
            <a:pPr>
              <a:lnSpc>
                <a:spcPct val="150000"/>
              </a:lnSpc>
            </a:pPr>
            <a:r>
              <a:rPr lang="en-US" sz="1600" b="1" dirty="0">
                <a:latin typeface="Times New Roman" panose="02020603050405020304" pitchFamily="18" charset="0"/>
                <a:cs typeface="Times New Roman" panose="02020603050405020304" pitchFamily="18" charset="0"/>
              </a:rPr>
              <a:t># Predict using the DeepCNN model</a:t>
            </a:r>
          </a:p>
          <a:p>
            <a:pPr>
              <a:lnSpc>
                <a:spcPct val="150000"/>
              </a:lnSpc>
            </a:pPr>
            <a:r>
              <a:rPr lang="en-US" sz="1600" dirty="0">
                <a:latin typeface="Times New Roman" panose="02020603050405020304" pitchFamily="18" charset="0"/>
                <a:cs typeface="Times New Roman" panose="02020603050405020304" pitchFamily="18" charset="0"/>
              </a:rPr>
              <a:t>with </a:t>
            </a:r>
            <a:r>
              <a:rPr lang="en-US" sz="1600" dirty="0" err="1">
                <a:latin typeface="Times New Roman" panose="02020603050405020304" pitchFamily="18" charset="0"/>
                <a:cs typeface="Times New Roman" panose="02020603050405020304" pitchFamily="18" charset="0"/>
              </a:rPr>
              <a:t>torch.no_grad</a:t>
            </a:r>
            <a:r>
              <a:rPr lang="en-US" sz="1600" dirty="0">
                <a:latin typeface="Times New Roman" panose="02020603050405020304" pitchFamily="18" charset="0"/>
                <a:cs typeface="Times New Roman" panose="02020603050405020304" pitchFamily="18" charset="0"/>
              </a:rPr>
              <a:t>():    </a:t>
            </a:r>
          </a:p>
          <a:p>
            <a:pPr>
              <a:lnSpc>
                <a:spcPct val="150000"/>
              </a:lnSpc>
            </a:pPr>
            <a:r>
              <a:rPr lang="en-US" sz="1600" dirty="0">
                <a:latin typeface="Times New Roman" panose="02020603050405020304" pitchFamily="18" charset="0"/>
                <a:cs typeface="Times New Roman" panose="02020603050405020304" pitchFamily="18" charset="0"/>
              </a:rPr>
              <a:t>   output = model(</a:t>
            </a:r>
            <a:r>
              <a:rPr lang="en-US" sz="1600" dirty="0" err="1">
                <a:latin typeface="Times New Roman" panose="02020603050405020304" pitchFamily="18" charset="0"/>
                <a:cs typeface="Times New Roman" panose="02020603050405020304" pitchFamily="18" charset="0"/>
              </a:rPr>
              <a:t>img</a:t>
            </a:r>
            <a:r>
              <a:rPr lang="en-US" sz="1600" dirty="0">
                <a:latin typeface="Times New Roman" panose="02020603050405020304" pitchFamily="18" charset="0"/>
                <a:cs typeface="Times New Roman" panose="02020603050405020304" pitchFamily="18" charset="0"/>
              </a:rPr>
              <a:t>)   </a:t>
            </a:r>
          </a:p>
          <a:p>
            <a:pPr>
              <a:lnSpc>
                <a:spcPct val="150000"/>
              </a:lnSpc>
            </a:pPr>
            <a:r>
              <a:rPr lang="en-US" sz="1600" dirty="0">
                <a:latin typeface="Times New Roman" panose="02020603050405020304" pitchFamily="18" charset="0"/>
                <a:cs typeface="Times New Roman" panose="02020603050405020304" pitchFamily="18" charset="0"/>
              </a:rPr>
              <a:t>   prob = </a:t>
            </a:r>
            <a:r>
              <a:rPr lang="en-US" sz="1600" dirty="0" err="1">
                <a:latin typeface="Times New Roman" panose="02020603050405020304" pitchFamily="18" charset="0"/>
                <a:cs typeface="Times New Roman" panose="02020603050405020304" pitchFamily="18" charset="0"/>
              </a:rPr>
              <a:t>torch.softmax</a:t>
            </a:r>
            <a:r>
              <a:rPr lang="en-US" sz="1600" dirty="0">
                <a:latin typeface="Times New Roman" panose="02020603050405020304" pitchFamily="18" charset="0"/>
                <a:cs typeface="Times New Roman" panose="02020603050405020304" pitchFamily="18" charset="0"/>
              </a:rPr>
              <a:t>(output, dim=1)[0]    </a:t>
            </a:r>
          </a:p>
          <a:p>
            <a:pPr>
              <a:lnSpc>
                <a:spcPct val="150000"/>
              </a:lnSpc>
            </a:pPr>
            <a:r>
              <a:rPr lang="en-US" sz="1600" dirty="0">
                <a:latin typeface="Times New Roman" panose="02020603050405020304" pitchFamily="18" charset="0"/>
                <a:cs typeface="Times New Roman" panose="02020603050405020304" pitchFamily="18" charset="0"/>
              </a:rPr>
              <a:t>   pred  = </a:t>
            </a:r>
            <a:r>
              <a:rPr lang="en-US" sz="1600" dirty="0" err="1">
                <a:latin typeface="Times New Roman" panose="02020603050405020304" pitchFamily="18" charset="0"/>
                <a:cs typeface="Times New Roman" panose="02020603050405020304" pitchFamily="18" charset="0"/>
              </a:rPr>
              <a:t>torch.argmax</a:t>
            </a:r>
            <a:r>
              <a:rPr lang="en-US" sz="1600" dirty="0">
                <a:latin typeface="Times New Roman" panose="02020603050405020304" pitchFamily="18" charset="0"/>
                <a:cs typeface="Times New Roman" panose="02020603050405020304" pitchFamily="18" charset="0"/>
              </a:rPr>
              <a:t>(prob).item()</a:t>
            </a:r>
          </a:p>
          <a:p>
            <a:pPr>
              <a:lnSpc>
                <a:spcPct val="150000"/>
              </a:lnSpc>
            </a:pPr>
            <a:r>
              <a:rPr lang="en-US" sz="1600" b="1" dirty="0">
                <a:latin typeface="Times New Roman" panose="02020603050405020304" pitchFamily="18" charset="0"/>
                <a:cs typeface="Times New Roman" panose="02020603050405020304" pitchFamily="18" charset="0"/>
              </a:rPr>
              <a:t># Final label</a:t>
            </a:r>
          </a:p>
          <a:p>
            <a:pPr>
              <a:lnSpc>
                <a:spcPct val="150000"/>
              </a:lnSpc>
            </a:pPr>
            <a:r>
              <a:rPr lang="en-US" sz="1600" dirty="0">
                <a:latin typeface="Times New Roman" panose="02020603050405020304" pitchFamily="18" charset="0"/>
                <a:cs typeface="Times New Roman" panose="02020603050405020304" pitchFamily="18" charset="0"/>
              </a:rPr>
              <a:t>label = "</a:t>
            </a:r>
            <a:r>
              <a:rPr lang="en-US" sz="1600" b="1" dirty="0">
                <a:latin typeface="Times New Roman" panose="02020603050405020304" pitchFamily="18" charset="0"/>
                <a:cs typeface="Times New Roman" panose="02020603050405020304" pitchFamily="18" charset="0"/>
              </a:rPr>
              <a:t>Ransomware</a:t>
            </a:r>
            <a:r>
              <a:rPr lang="en-US" sz="1600" dirty="0">
                <a:latin typeface="Times New Roman" panose="02020603050405020304" pitchFamily="18" charset="0"/>
                <a:cs typeface="Times New Roman" panose="02020603050405020304" pitchFamily="18" charset="0"/>
              </a:rPr>
              <a:t>" if pred == 1 else "</a:t>
            </a:r>
            <a:r>
              <a:rPr lang="en-US" sz="1600" b="1" dirty="0">
                <a:latin typeface="Times New Roman" panose="02020603050405020304" pitchFamily="18" charset="0"/>
                <a:cs typeface="Times New Roman" panose="02020603050405020304" pitchFamily="18" charset="0"/>
              </a:rPr>
              <a:t>Legitimate</a:t>
            </a:r>
            <a:r>
              <a:rPr lang="en-US" sz="16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E2C3A3E0-2428-D246-3D60-24E84B9E9E16}"/>
              </a:ext>
            </a:extLst>
          </p:cNvPr>
          <p:cNvSpPr txBox="1"/>
          <p:nvPr/>
        </p:nvSpPr>
        <p:spPr>
          <a:xfrm>
            <a:off x="4572000" y="74419"/>
            <a:ext cx="4373880" cy="4110741"/>
          </a:xfrm>
          <a:prstGeom prst="rect">
            <a:avLst/>
          </a:prstGeom>
          <a:noFill/>
        </p:spPr>
        <p:txBody>
          <a:bodyPr wrap="square">
            <a:spAutoFit/>
          </a:bodyPr>
          <a:lstStyle/>
          <a:p>
            <a:pPr>
              <a:lnSpc>
                <a:spcPct val="150000"/>
              </a:lnSpc>
            </a:pPr>
            <a:r>
              <a:rPr lang="en-US" sz="1600" b="1" u="sng" dirty="0">
                <a:latin typeface="Times New Roman" panose="02020603050405020304" pitchFamily="18" charset="0"/>
                <a:cs typeface="Times New Roman" panose="02020603050405020304" pitchFamily="18" charset="0"/>
              </a:rPr>
              <a:t>Twilio Alert Implementation</a:t>
            </a:r>
          </a:p>
          <a:p>
            <a:pPr>
              <a:lnSpc>
                <a:spcPct val="150000"/>
              </a:lnSpc>
            </a:pPr>
            <a:r>
              <a:rPr lang="en-US" sz="1600" b="1" dirty="0">
                <a:latin typeface="Times New Roman" panose="02020603050405020304" pitchFamily="18" charset="0"/>
                <a:cs typeface="Times New Roman" panose="02020603050405020304" pitchFamily="18" charset="0"/>
              </a:rPr>
              <a:t># Twilio client</a:t>
            </a:r>
          </a:p>
          <a:p>
            <a:pPr>
              <a:lnSpc>
                <a:spcPct val="150000"/>
              </a:lnSpc>
            </a:pPr>
            <a:r>
              <a:rPr lang="en-US" sz="1600" dirty="0">
                <a:latin typeface="Times New Roman" panose="02020603050405020304" pitchFamily="18" charset="0"/>
                <a:cs typeface="Times New Roman" panose="02020603050405020304" pitchFamily="18" charset="0"/>
              </a:rPr>
              <a:t>client = Client(ACCOUNT_SID, AUTH_TOKEN)</a:t>
            </a:r>
          </a:p>
          <a:p>
            <a:pPr>
              <a:lnSpc>
                <a:spcPct val="150000"/>
              </a:lnSpc>
            </a:pPr>
            <a:r>
              <a:rPr lang="en-US" sz="1600" b="1" dirty="0">
                <a:latin typeface="Times New Roman" panose="02020603050405020304" pitchFamily="18" charset="0"/>
                <a:cs typeface="Times New Roman" panose="02020603050405020304" pitchFamily="18" charset="0"/>
              </a:rPr>
              <a:t># Make alert call when ransomware is detected</a:t>
            </a:r>
          </a:p>
          <a:p>
            <a:pPr>
              <a:lnSpc>
                <a:spcPct val="150000"/>
              </a:lnSpc>
            </a:pPr>
            <a:r>
              <a:rPr lang="en-US" sz="1600" dirty="0">
                <a:latin typeface="Times New Roman" panose="02020603050405020304" pitchFamily="18" charset="0"/>
                <a:cs typeface="Times New Roman" panose="02020603050405020304" pitchFamily="18" charset="0"/>
              </a:rPr>
              <a:t>def </a:t>
            </a:r>
            <a:r>
              <a:rPr lang="en-US" sz="1600" dirty="0" err="1">
                <a:latin typeface="Times New Roman" panose="02020603050405020304" pitchFamily="18" charset="0"/>
                <a:cs typeface="Times New Roman" panose="02020603050405020304" pitchFamily="18" charset="0"/>
              </a:rPr>
              <a:t>make_alert_call</a:t>
            </a:r>
            <a:r>
              <a:rPr lang="en-US" sz="1600" dirty="0">
                <a:latin typeface="Times New Roman" panose="02020603050405020304" pitchFamily="18" charset="0"/>
                <a:cs typeface="Times New Roman" panose="02020603050405020304" pitchFamily="18" charset="0"/>
              </a:rPr>
              <a:t>():   </a:t>
            </a:r>
          </a:p>
          <a:p>
            <a:pPr>
              <a:lnSpc>
                <a:spcPct val="150000"/>
              </a:lnSpc>
            </a:pPr>
            <a:r>
              <a:rPr lang="en-US" sz="1600" dirty="0" err="1">
                <a:latin typeface="Times New Roman" panose="02020603050405020304" pitchFamily="18" charset="0"/>
                <a:cs typeface="Times New Roman" panose="02020603050405020304" pitchFamily="18" charset="0"/>
              </a:rPr>
              <a:t>client.calls.create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twiml</a:t>
            </a:r>
            <a:r>
              <a:rPr lang="en-US" sz="1600" dirty="0">
                <a:latin typeface="Times New Roman" panose="02020603050405020304" pitchFamily="18" charset="0"/>
                <a:cs typeface="Times New Roman" panose="02020603050405020304" pitchFamily="18" charset="0"/>
              </a:rPr>
              <a:t>='&lt;Response&gt;&lt;Say&gt;Alert! Ransomware detected.&lt;/Say&gt;&lt;/Response&gt;',        from_=TWILIO_NUMBER, to=USER_PHONE)</a:t>
            </a:r>
          </a:p>
          <a:p>
            <a:pPr>
              <a:lnSpc>
                <a:spcPct val="150000"/>
              </a:lnSpc>
            </a:pPr>
            <a:r>
              <a:rPr lang="en-US" sz="1600" b="1" dirty="0">
                <a:latin typeface="Times New Roman" panose="02020603050405020304" pitchFamily="18" charset="0"/>
                <a:cs typeface="Times New Roman" panose="02020603050405020304" pitchFamily="18" charset="0"/>
              </a:rPr>
              <a:t># Trigger alert</a:t>
            </a:r>
          </a:p>
          <a:p>
            <a:pPr>
              <a:lnSpc>
                <a:spcPct val="150000"/>
              </a:lnSpc>
            </a:pPr>
            <a:r>
              <a:rPr lang="en-US" sz="1600" dirty="0">
                <a:latin typeface="Times New Roman" panose="02020603050405020304" pitchFamily="18" charset="0"/>
                <a:cs typeface="Times New Roman" panose="02020603050405020304" pitchFamily="18" charset="0"/>
              </a:rPr>
              <a:t>if label == "Ransomware":   </a:t>
            </a:r>
          </a:p>
          <a:p>
            <a:pPr>
              <a:lnSpc>
                <a:spcPct val="150000"/>
              </a:lnSpc>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make_alert_call</a:t>
            </a:r>
            <a:r>
              <a:rPr lang="en-US" sz="1600" dirty="0">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AA391495-C973-D9DF-8196-EAAEFE301401}"/>
              </a:ext>
            </a:extLst>
          </p:cNvPr>
          <p:cNvPicPr>
            <a:picLocks noChangeAspect="1"/>
          </p:cNvPicPr>
          <p:nvPr/>
        </p:nvPicPr>
        <p:blipFill>
          <a:blip r:embed="rId2"/>
          <a:stretch>
            <a:fillRect/>
          </a:stretch>
        </p:blipFill>
        <p:spPr>
          <a:xfrm>
            <a:off x="7886700" y="85849"/>
            <a:ext cx="1143000" cy="695325"/>
          </a:xfrm>
          <a:prstGeom prst="rect">
            <a:avLst/>
          </a:prstGeom>
        </p:spPr>
      </p:pic>
    </p:spTree>
    <p:extLst>
      <p:ext uri="{BB962C8B-B14F-4D97-AF65-F5344CB8AC3E}">
        <p14:creationId xmlns:p14="http://schemas.microsoft.com/office/powerpoint/2010/main" val="18764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5E3E25-C061-809A-487E-521DFEF346F8}"/>
              </a:ext>
            </a:extLst>
          </p:cNvPr>
          <p:cNvSpPr txBox="1"/>
          <p:nvPr/>
        </p:nvSpPr>
        <p:spPr>
          <a:xfrm>
            <a:off x="322729" y="221889"/>
            <a:ext cx="7799295" cy="584775"/>
          </a:xfrm>
          <a:prstGeom prst="rect">
            <a:avLst/>
          </a:prstGeom>
          <a:noFill/>
        </p:spPr>
        <p:txBody>
          <a:bodyPr wrap="square">
            <a:spAutoFit/>
          </a:bodyPr>
          <a:lstStyle/>
          <a:p>
            <a:pPr marL="0" indent="0" algn="ctr" rtl="0" eaLnBrk="1" latinLnBrk="0" hangingPunct="1"/>
            <a:r>
              <a:rPr lang="en-US" sz="3200" b="1" dirty="0">
                <a:solidFill>
                  <a:srgbClr val="203864"/>
                </a:solidFill>
                <a:effectLst/>
                <a:latin typeface="Times New Roman" panose="02020603050405020304" pitchFamily="18" charset="0"/>
                <a:cs typeface="Times New Roman" panose="02020603050405020304" pitchFamily="18" charset="0"/>
              </a:rPr>
              <a:t>TESTING</a:t>
            </a:r>
            <a:endParaRPr lang="en-IN" sz="3200" dirty="0">
              <a:effectLst/>
            </a:endParaRPr>
          </a:p>
        </p:txBody>
      </p:sp>
      <p:sp>
        <p:nvSpPr>
          <p:cNvPr id="11" name="TextBox 10">
            <a:extLst>
              <a:ext uri="{FF2B5EF4-FFF2-40B4-BE49-F238E27FC236}">
                <a16:creationId xmlns:a16="http://schemas.microsoft.com/office/drawing/2014/main" id="{E5EB5CB9-B34C-5F02-1B9E-5F922B04DD40}"/>
              </a:ext>
            </a:extLst>
          </p:cNvPr>
          <p:cNvSpPr txBox="1"/>
          <p:nvPr/>
        </p:nvSpPr>
        <p:spPr>
          <a:xfrm>
            <a:off x="224557" y="716443"/>
            <a:ext cx="8331232" cy="498663"/>
          </a:xfrm>
          <a:prstGeom prst="rect">
            <a:avLst/>
          </a:prstGeom>
          <a:noFill/>
        </p:spPr>
        <p:txBody>
          <a:bodyPr wrap="square">
            <a:spAutoFit/>
          </a:bodyPr>
          <a:lstStyle/>
          <a:p>
            <a:pPr algn="ctr">
              <a:lnSpc>
                <a:spcPct val="150000"/>
              </a:lnSpc>
            </a:pPr>
            <a:r>
              <a:rPr lang="en-US" sz="2000" b="1" dirty="0">
                <a:latin typeface="Times New Roman" panose="02020603050405020304" pitchFamily="18" charset="0"/>
                <a:cs typeface="Times New Roman" panose="02020603050405020304" pitchFamily="18" charset="0"/>
              </a:rPr>
              <a:t>1. UNIT TESTING:</a:t>
            </a:r>
            <a:endParaRPr lang="en-IN" sz="2000" b="1" dirty="0">
              <a:latin typeface="Times New Roman" panose="02020603050405020304" pitchFamily="18"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6CAB1B0A-D10B-3FCA-0581-2DBC468B69FE}"/>
              </a:ext>
            </a:extLst>
          </p:cNvPr>
          <p:cNvGraphicFramePr>
            <a:graphicFrameLocks noGrp="1"/>
          </p:cNvGraphicFramePr>
          <p:nvPr>
            <p:extLst>
              <p:ext uri="{D42A27DB-BD31-4B8C-83A1-F6EECF244321}">
                <p14:modId xmlns:p14="http://schemas.microsoft.com/office/powerpoint/2010/main" val="74540893"/>
              </p:ext>
            </p:extLst>
          </p:nvPr>
        </p:nvGraphicFramePr>
        <p:xfrm>
          <a:off x="322729" y="1332578"/>
          <a:ext cx="8688854" cy="3679890"/>
        </p:xfrm>
        <a:graphic>
          <a:graphicData uri="http://schemas.openxmlformats.org/drawingml/2006/table">
            <a:tbl>
              <a:tblPr firstRow="1" bandRow="1"/>
              <a:tblGrid>
                <a:gridCol w="1307288">
                  <a:extLst>
                    <a:ext uri="{9D8B030D-6E8A-4147-A177-3AD203B41FA5}">
                      <a16:colId xmlns:a16="http://schemas.microsoft.com/office/drawing/2014/main" val="3548562719"/>
                    </a:ext>
                  </a:extLst>
                </a:gridCol>
                <a:gridCol w="2067340">
                  <a:extLst>
                    <a:ext uri="{9D8B030D-6E8A-4147-A177-3AD203B41FA5}">
                      <a16:colId xmlns:a16="http://schemas.microsoft.com/office/drawing/2014/main" val="1915633020"/>
                    </a:ext>
                  </a:extLst>
                </a:gridCol>
                <a:gridCol w="1288111">
                  <a:extLst>
                    <a:ext uri="{9D8B030D-6E8A-4147-A177-3AD203B41FA5}">
                      <a16:colId xmlns:a16="http://schemas.microsoft.com/office/drawing/2014/main" val="1832155160"/>
                    </a:ext>
                  </a:extLst>
                </a:gridCol>
                <a:gridCol w="1812897">
                  <a:extLst>
                    <a:ext uri="{9D8B030D-6E8A-4147-A177-3AD203B41FA5}">
                      <a16:colId xmlns:a16="http://schemas.microsoft.com/office/drawing/2014/main" val="708372134"/>
                    </a:ext>
                  </a:extLst>
                </a:gridCol>
                <a:gridCol w="1526651">
                  <a:extLst>
                    <a:ext uri="{9D8B030D-6E8A-4147-A177-3AD203B41FA5}">
                      <a16:colId xmlns:a16="http://schemas.microsoft.com/office/drawing/2014/main" val="3438480492"/>
                    </a:ext>
                  </a:extLst>
                </a:gridCol>
                <a:gridCol w="686567">
                  <a:extLst>
                    <a:ext uri="{9D8B030D-6E8A-4147-A177-3AD203B41FA5}">
                      <a16:colId xmlns:a16="http://schemas.microsoft.com/office/drawing/2014/main" val="2717388764"/>
                    </a:ext>
                  </a:extLst>
                </a:gridCol>
              </a:tblGrid>
              <a:tr h="448378">
                <a:tc>
                  <a:txBody>
                    <a:bodyPr/>
                    <a:lstStyle/>
                    <a:p>
                      <a:pPr algn="l">
                        <a:lnSpc>
                          <a:spcPct val="150000"/>
                        </a:lnSpc>
                      </a:pPr>
                      <a:r>
                        <a:rPr lang="en-IN" sz="1400" b="1" dirty="0">
                          <a:latin typeface="Times New Roman" panose="02020603050405020304" pitchFamily="18" charset="0"/>
                          <a:cs typeface="Times New Roman" panose="02020603050405020304" pitchFamily="18" charset="0"/>
                        </a:rPr>
                        <a:t>Test Name</a:t>
                      </a:r>
                    </a:p>
                  </a:txBody>
                  <a:tcPr>
                    <a:solidFill>
                      <a:schemeClr val="accent6">
                        <a:lumMod val="20000"/>
                        <a:lumOff val="80000"/>
                      </a:schemeClr>
                    </a:solidFill>
                  </a:tcPr>
                </a:tc>
                <a:tc>
                  <a:txBody>
                    <a:bodyPr/>
                    <a:lstStyle/>
                    <a:p>
                      <a:pPr algn="l">
                        <a:lnSpc>
                          <a:spcPct val="150000"/>
                        </a:lnSpc>
                      </a:pPr>
                      <a:r>
                        <a:rPr lang="en-IN" sz="1400" b="1" dirty="0">
                          <a:latin typeface="Times New Roman" panose="02020603050405020304" pitchFamily="18" charset="0"/>
                          <a:cs typeface="Times New Roman" panose="02020603050405020304" pitchFamily="18" charset="0"/>
                        </a:rPr>
                        <a:t>Test Description</a:t>
                      </a:r>
                    </a:p>
                  </a:txBody>
                  <a:tcPr>
                    <a:solidFill>
                      <a:schemeClr val="accent6">
                        <a:lumMod val="20000"/>
                        <a:lumOff val="80000"/>
                      </a:schemeClr>
                    </a:solidFill>
                  </a:tcPr>
                </a:tc>
                <a:tc>
                  <a:txBody>
                    <a:bodyPr/>
                    <a:lstStyle/>
                    <a:p>
                      <a:pPr algn="l">
                        <a:lnSpc>
                          <a:spcPct val="150000"/>
                        </a:lnSpc>
                      </a:pPr>
                      <a:r>
                        <a:rPr lang="en-IN" sz="1400" b="1" dirty="0">
                          <a:latin typeface="Times New Roman" panose="02020603050405020304" pitchFamily="18" charset="0"/>
                          <a:cs typeface="Times New Roman" panose="02020603050405020304" pitchFamily="18" charset="0"/>
                        </a:rPr>
                        <a:t>Input</a:t>
                      </a:r>
                    </a:p>
                  </a:txBody>
                  <a:tcPr>
                    <a:solidFill>
                      <a:schemeClr val="accent6">
                        <a:lumMod val="20000"/>
                        <a:lumOff val="80000"/>
                      </a:schemeClr>
                    </a:solidFill>
                  </a:tcPr>
                </a:tc>
                <a:tc>
                  <a:txBody>
                    <a:bodyPr/>
                    <a:lstStyle/>
                    <a:p>
                      <a:pPr algn="l">
                        <a:lnSpc>
                          <a:spcPct val="150000"/>
                        </a:lnSpc>
                      </a:pPr>
                      <a:r>
                        <a:rPr lang="en-IN" sz="1400" b="1" dirty="0">
                          <a:latin typeface="Times New Roman" panose="02020603050405020304" pitchFamily="18" charset="0"/>
                          <a:cs typeface="Times New Roman" panose="02020603050405020304" pitchFamily="18" charset="0"/>
                        </a:rPr>
                        <a:t>Expected Output</a:t>
                      </a:r>
                    </a:p>
                  </a:txBody>
                  <a:tcPr>
                    <a:solidFill>
                      <a:schemeClr val="accent6">
                        <a:lumMod val="20000"/>
                        <a:lumOff val="80000"/>
                      </a:schemeClr>
                    </a:solidFill>
                  </a:tcPr>
                </a:tc>
                <a:tc>
                  <a:txBody>
                    <a:bodyPr/>
                    <a:lstStyle/>
                    <a:p>
                      <a:pPr algn="l">
                        <a:lnSpc>
                          <a:spcPct val="150000"/>
                        </a:lnSpc>
                      </a:pPr>
                      <a:r>
                        <a:rPr lang="en-IN" sz="1400" b="1" dirty="0">
                          <a:latin typeface="Times New Roman" panose="02020603050405020304" pitchFamily="18" charset="0"/>
                          <a:cs typeface="Times New Roman" panose="02020603050405020304" pitchFamily="18" charset="0"/>
                        </a:rPr>
                        <a:t>Actual Output</a:t>
                      </a:r>
                    </a:p>
                  </a:txBody>
                  <a:tcPr>
                    <a:solidFill>
                      <a:schemeClr val="accent6">
                        <a:lumMod val="20000"/>
                        <a:lumOff val="80000"/>
                      </a:schemeClr>
                    </a:solidFill>
                  </a:tcPr>
                </a:tc>
                <a:tc>
                  <a:txBody>
                    <a:bodyPr/>
                    <a:lstStyle/>
                    <a:p>
                      <a:pPr algn="l">
                        <a:lnSpc>
                          <a:spcPct val="150000"/>
                        </a:lnSpc>
                      </a:pPr>
                      <a:r>
                        <a:rPr lang="en-IN" sz="1400" b="1" dirty="0">
                          <a:latin typeface="Times New Roman" panose="02020603050405020304" pitchFamily="18" charset="0"/>
                          <a:cs typeface="Times New Roman" panose="02020603050405020304" pitchFamily="18" charset="0"/>
                        </a:rPr>
                        <a:t>Test Result</a:t>
                      </a:r>
                    </a:p>
                  </a:txBody>
                  <a:tcPr>
                    <a:solidFill>
                      <a:schemeClr val="accent6">
                        <a:lumMod val="20000"/>
                        <a:lumOff val="80000"/>
                      </a:schemeClr>
                    </a:solidFill>
                  </a:tcPr>
                </a:tc>
                <a:extLst>
                  <a:ext uri="{0D108BD9-81ED-4DB2-BD59-A6C34878D82A}">
                    <a16:rowId xmlns:a16="http://schemas.microsoft.com/office/drawing/2014/main" val="3613306583"/>
                  </a:ext>
                </a:extLst>
              </a:tr>
              <a:tr h="28094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Image file validation </a:t>
                      </a:r>
                    </a:p>
                    <a:p>
                      <a:pPr algn="l">
                        <a:lnSpc>
                          <a:spcPct val="150000"/>
                        </a:lnSpc>
                      </a:pPr>
                      <a:endParaRPr lang="en-IN" sz="1400" dirty="0">
                        <a:latin typeface="Times New Roman" panose="02020603050405020304" pitchFamily="18" charset="0"/>
                        <a:cs typeface="Times New Roman" panose="02020603050405020304" pitchFamily="18" charset="0"/>
                      </a:endParaRP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Validate supported image formats</a:t>
                      </a: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png</a:t>
                      </a:r>
                      <a:r>
                        <a:rPr lang="en-IN" sz="1400" dirty="0">
                          <a:latin typeface="Times New Roman" panose="02020603050405020304" pitchFamily="18" charset="0"/>
                          <a:cs typeface="Times New Roman" panose="02020603050405020304" pitchFamily="18" charset="0"/>
                        </a:rPr>
                        <a:t>, .jpg, .jpeg, .pdf, .exe</a:t>
                      </a: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File accepted </a:t>
                      </a: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File accepted  </a:t>
                      </a: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Pass </a:t>
                      </a:r>
                    </a:p>
                  </a:txBody>
                  <a:tcPr/>
                </a:tc>
                <a:extLst>
                  <a:ext uri="{0D108BD9-81ED-4DB2-BD59-A6C34878D82A}">
                    <a16:rowId xmlns:a16="http://schemas.microsoft.com/office/drawing/2014/main" val="1630784236"/>
                  </a:ext>
                </a:extLst>
              </a:tr>
              <a:tr h="1544616">
                <a:tc>
                  <a:txBody>
                    <a:bodyPr/>
                    <a:lstStyle/>
                    <a:p>
                      <a:pPr algn="l">
                        <a:lnSpc>
                          <a:spcPct val="150000"/>
                        </a:lnSpc>
                      </a:pPr>
                      <a:r>
                        <a:rPr lang="en-IN" sz="1400" dirty="0">
                          <a:latin typeface="Times New Roman" panose="02020603050405020304" pitchFamily="18" charset="0"/>
                          <a:cs typeface="Times New Roman" panose="02020603050405020304" pitchFamily="18" charset="0"/>
                        </a:rPr>
                        <a:t>Image preprocessing </a:t>
                      </a:r>
                    </a:p>
                    <a:p>
                      <a:pPr algn="l">
                        <a:lnSpc>
                          <a:spcPct val="150000"/>
                        </a:lnSpc>
                      </a:pPr>
                      <a:endParaRPr lang="en-IN" sz="1400" dirty="0">
                        <a:latin typeface="Times New Roman" panose="02020603050405020304" pitchFamily="18" charset="0"/>
                        <a:cs typeface="Times New Roman" panose="02020603050405020304" pitchFamily="18" charset="0"/>
                      </a:endParaRPr>
                    </a:p>
                    <a:p>
                      <a:pPr algn="l">
                        <a:lnSpc>
                          <a:spcPct val="150000"/>
                        </a:lnSpc>
                      </a:pPr>
                      <a:r>
                        <a:rPr lang="en-IN" sz="1400" dirty="0">
                          <a:latin typeface="Times New Roman" panose="02020603050405020304" pitchFamily="18" charset="0"/>
                          <a:cs typeface="Times New Roman" panose="02020603050405020304" pitchFamily="18" charset="0"/>
                        </a:rPr>
                        <a:t>Model prediction </a:t>
                      </a: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Check resizing, grayscale conversion &amp;normalization </a:t>
                      </a:r>
                    </a:p>
                    <a:p>
                      <a:pPr algn="l">
                        <a:lnSpc>
                          <a:spcPct val="150000"/>
                        </a:lnSpc>
                      </a:pPr>
                      <a:r>
                        <a:rPr lang="en-IN" sz="1400" dirty="0">
                          <a:latin typeface="Times New Roman" panose="02020603050405020304" pitchFamily="18" charset="0"/>
                          <a:cs typeface="Times New Roman" panose="02020603050405020304" pitchFamily="18" charset="0"/>
                        </a:rPr>
                        <a:t>Validate </a:t>
                      </a:r>
                      <a:r>
                        <a:rPr lang="en-IN" sz="1400" dirty="0" err="1">
                          <a:latin typeface="Times New Roman" panose="02020603050405020304" pitchFamily="18" charset="0"/>
                          <a:cs typeface="Times New Roman" panose="02020603050405020304" pitchFamily="18" charset="0"/>
                        </a:rPr>
                        <a:t>Softmax</a:t>
                      </a:r>
                      <a:r>
                        <a:rPr lang="en-IN"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probability output </a:t>
                      </a:r>
                      <a:endParaRPr lang="en-IN" sz="1400" dirty="0">
                        <a:latin typeface="Times New Roman" panose="02020603050405020304" pitchFamily="18" charset="0"/>
                        <a:cs typeface="Times New Roman" panose="02020603050405020304" pitchFamily="18" charset="0"/>
                      </a:endParaRP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Uploaded image </a:t>
                      </a:r>
                    </a:p>
                    <a:p>
                      <a:pPr algn="l">
                        <a:lnSpc>
                          <a:spcPct val="150000"/>
                        </a:lnSpc>
                      </a:pPr>
                      <a:endParaRPr lang="en-IN" sz="1400" dirty="0">
                        <a:latin typeface="Times New Roman" panose="02020603050405020304" pitchFamily="18" charset="0"/>
                        <a:cs typeface="Times New Roman" panose="02020603050405020304" pitchFamily="18" charset="0"/>
                      </a:endParaRPr>
                    </a:p>
                    <a:p>
                      <a:pPr algn="l">
                        <a:lnSpc>
                          <a:spcPct val="150000"/>
                        </a:lnSpc>
                      </a:pPr>
                      <a:r>
                        <a:rPr lang="en-IN" sz="1400" dirty="0" err="1">
                          <a:latin typeface="Times New Roman" panose="02020603050405020304" pitchFamily="18" charset="0"/>
                          <a:cs typeface="Times New Roman" panose="02020603050405020304" pitchFamily="18" charset="0"/>
                        </a:rPr>
                        <a:t>Preprocessed</a:t>
                      </a:r>
                      <a:r>
                        <a:rPr lang="en-IN" sz="1400" dirty="0">
                          <a:latin typeface="Times New Roman" panose="02020603050405020304" pitchFamily="18" charset="0"/>
                          <a:cs typeface="Times New Roman" panose="02020603050405020304" pitchFamily="18" charset="0"/>
                        </a:rPr>
                        <a:t> tensor </a:t>
                      </a: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Tensor(1x1x128x128)</a:t>
                      </a:r>
                    </a:p>
                    <a:p>
                      <a:pPr algn="l">
                        <a:lnSpc>
                          <a:spcPct val="150000"/>
                        </a:lnSpc>
                      </a:pPr>
                      <a:endParaRPr lang="en-IN" sz="1400" dirty="0">
                        <a:latin typeface="Times New Roman" panose="02020603050405020304" pitchFamily="18" charset="0"/>
                        <a:cs typeface="Times New Roman" panose="02020603050405020304" pitchFamily="18" charset="0"/>
                      </a:endParaRPr>
                    </a:p>
                    <a:p>
                      <a:pPr algn="l">
                        <a:lnSpc>
                          <a:spcPct val="150000"/>
                        </a:lnSpc>
                      </a:pPr>
                      <a:endParaRPr lang="en-IN" sz="1400" dirty="0">
                        <a:latin typeface="Times New Roman" panose="02020603050405020304" pitchFamily="18" charset="0"/>
                        <a:cs typeface="Times New Roman" panose="02020603050405020304" pitchFamily="18" charset="0"/>
                      </a:endParaRPr>
                    </a:p>
                    <a:p>
                      <a:pPr algn="l">
                        <a:lnSpc>
                          <a:spcPct val="150000"/>
                        </a:lnSpc>
                      </a:pPr>
                      <a:r>
                        <a:rPr lang="en-IN" sz="1400" dirty="0">
                          <a:latin typeface="Times New Roman" panose="02020603050405020304" pitchFamily="18" charset="0"/>
                          <a:cs typeface="Times New Roman" panose="02020603050405020304" pitchFamily="18" charset="0"/>
                        </a:rPr>
                        <a:t>Two-class probability (Ransomware /Legitimate)</a:t>
                      </a: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Correct tensor generated </a:t>
                      </a:r>
                    </a:p>
                    <a:p>
                      <a:pPr algn="l">
                        <a:lnSpc>
                          <a:spcPct val="150000"/>
                        </a:lnSpc>
                      </a:pPr>
                      <a:endParaRPr lang="en-IN" sz="1400" dirty="0">
                        <a:latin typeface="Times New Roman" panose="02020603050405020304" pitchFamily="18" charset="0"/>
                        <a:cs typeface="Times New Roman" panose="02020603050405020304" pitchFamily="18" charset="0"/>
                      </a:endParaRPr>
                    </a:p>
                    <a:p>
                      <a:pPr algn="l">
                        <a:lnSpc>
                          <a:spcPct val="150000"/>
                        </a:lnSpc>
                      </a:pPr>
                      <a:r>
                        <a:rPr lang="en-IN" sz="1400" dirty="0">
                          <a:latin typeface="Times New Roman" panose="02020603050405020304" pitchFamily="18" charset="0"/>
                          <a:cs typeface="Times New Roman" panose="02020603050405020304" pitchFamily="18" charset="0"/>
                        </a:rPr>
                        <a:t>Correct probabilities returned </a:t>
                      </a:r>
                    </a:p>
                  </a:txBody>
                  <a:tcPr/>
                </a:tc>
                <a:tc>
                  <a:txBody>
                    <a:bodyPr/>
                    <a:lstStyle/>
                    <a:p>
                      <a:pPr algn="l">
                        <a:lnSpc>
                          <a:spcPct val="150000"/>
                        </a:lnSpc>
                      </a:pPr>
                      <a:r>
                        <a:rPr lang="en-IN" sz="1400" dirty="0">
                          <a:latin typeface="Times New Roman" panose="02020603050405020304" pitchFamily="18" charset="0"/>
                          <a:cs typeface="Times New Roman" panose="02020603050405020304" pitchFamily="18" charset="0"/>
                        </a:rPr>
                        <a:t>Pass</a:t>
                      </a:r>
                    </a:p>
                    <a:p>
                      <a:pPr algn="l">
                        <a:lnSpc>
                          <a:spcPct val="150000"/>
                        </a:lnSpc>
                      </a:pPr>
                      <a:endParaRPr lang="en-IN" sz="1400" dirty="0">
                        <a:latin typeface="Times New Roman" panose="02020603050405020304" pitchFamily="18" charset="0"/>
                        <a:cs typeface="Times New Roman" panose="02020603050405020304" pitchFamily="18" charset="0"/>
                      </a:endParaRPr>
                    </a:p>
                    <a:p>
                      <a:pPr algn="l">
                        <a:lnSpc>
                          <a:spcPct val="150000"/>
                        </a:lnSpc>
                      </a:pPr>
                      <a:endParaRPr lang="en-IN" sz="1400" dirty="0">
                        <a:latin typeface="Times New Roman" panose="02020603050405020304" pitchFamily="18" charset="0"/>
                        <a:cs typeface="Times New Roman" panose="02020603050405020304" pitchFamily="18" charset="0"/>
                      </a:endParaRPr>
                    </a:p>
                    <a:p>
                      <a:pPr algn="l">
                        <a:lnSpc>
                          <a:spcPct val="150000"/>
                        </a:lnSpc>
                      </a:pPr>
                      <a:r>
                        <a:rPr lang="en-IN" sz="1400" dirty="0">
                          <a:latin typeface="Times New Roman" panose="02020603050405020304" pitchFamily="18" charset="0"/>
                          <a:cs typeface="Times New Roman" panose="02020603050405020304" pitchFamily="18" charset="0"/>
                        </a:rPr>
                        <a:t>Pass</a:t>
                      </a:r>
                    </a:p>
                    <a:p>
                      <a:pPr algn="l">
                        <a:lnSpc>
                          <a:spcPct val="150000"/>
                        </a:lnSpc>
                      </a:pPr>
                      <a:endParaRPr lang="en-IN" sz="1400" dirty="0">
                        <a:latin typeface="Times New Roman" panose="02020603050405020304" pitchFamily="18" charset="0"/>
                        <a:cs typeface="Times New Roman" panose="02020603050405020304" pitchFamily="18" charset="0"/>
                      </a:endParaRPr>
                    </a:p>
                    <a:p>
                      <a:pPr algn="l">
                        <a:lnSpc>
                          <a:spcPct val="150000"/>
                        </a:lnSpc>
                      </a:pP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60505593"/>
                  </a:ext>
                </a:extLst>
              </a:tr>
            </a:tbl>
          </a:graphicData>
        </a:graphic>
      </p:graphicFrame>
      <p:cxnSp>
        <p:nvCxnSpPr>
          <p:cNvPr id="30" name="Straight Connector 29">
            <a:extLst>
              <a:ext uri="{FF2B5EF4-FFF2-40B4-BE49-F238E27FC236}">
                <a16:creationId xmlns:a16="http://schemas.microsoft.com/office/drawing/2014/main" id="{5B9F4001-66DF-05E1-31C9-289E620073E8}"/>
              </a:ext>
            </a:extLst>
          </p:cNvPr>
          <p:cNvCxnSpPr>
            <a:cxnSpLocks/>
          </p:cNvCxnSpPr>
          <p:nvPr/>
        </p:nvCxnSpPr>
        <p:spPr>
          <a:xfrm>
            <a:off x="322729" y="4029585"/>
            <a:ext cx="8688854" cy="0"/>
          </a:xfrm>
          <a:prstGeom prst="line">
            <a:avLst/>
          </a:prstGeom>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91852123-1C1B-1AFB-1449-51A3F77C1F8F}"/>
              </a:ext>
            </a:extLst>
          </p:cNvPr>
          <p:cNvPicPr>
            <a:picLocks noChangeAspect="1"/>
          </p:cNvPicPr>
          <p:nvPr/>
        </p:nvPicPr>
        <p:blipFill>
          <a:blip r:embed="rId2"/>
          <a:stretch>
            <a:fillRect/>
          </a:stretch>
        </p:blipFill>
        <p:spPr>
          <a:xfrm>
            <a:off x="7794928" y="84565"/>
            <a:ext cx="1143000" cy="695325"/>
          </a:xfrm>
          <a:prstGeom prst="rect">
            <a:avLst/>
          </a:prstGeom>
        </p:spPr>
      </p:pic>
    </p:spTree>
    <p:extLst>
      <p:ext uri="{BB962C8B-B14F-4D97-AF65-F5344CB8AC3E}">
        <p14:creationId xmlns:p14="http://schemas.microsoft.com/office/powerpoint/2010/main" val="3305243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D4B6698-E4E3-97DF-9876-833A64E544D2}"/>
              </a:ext>
            </a:extLst>
          </p:cNvPr>
          <p:cNvGraphicFramePr>
            <a:graphicFrameLocks noGrp="1"/>
          </p:cNvGraphicFramePr>
          <p:nvPr>
            <p:extLst>
              <p:ext uri="{D42A27DB-BD31-4B8C-83A1-F6EECF244321}">
                <p14:modId xmlns:p14="http://schemas.microsoft.com/office/powerpoint/2010/main" val="2229230560"/>
              </p:ext>
            </p:extLst>
          </p:nvPr>
        </p:nvGraphicFramePr>
        <p:xfrm>
          <a:off x="77725" y="855417"/>
          <a:ext cx="8988550" cy="3733040"/>
        </p:xfrm>
        <a:graphic>
          <a:graphicData uri="http://schemas.openxmlformats.org/drawingml/2006/table">
            <a:tbl>
              <a:tblPr firstRow="1" bandRow="1"/>
              <a:tblGrid>
                <a:gridCol w="1791680">
                  <a:extLst>
                    <a:ext uri="{9D8B030D-6E8A-4147-A177-3AD203B41FA5}">
                      <a16:colId xmlns:a16="http://schemas.microsoft.com/office/drawing/2014/main" val="3539242059"/>
                    </a:ext>
                  </a:extLst>
                </a:gridCol>
                <a:gridCol w="1692781">
                  <a:extLst>
                    <a:ext uri="{9D8B030D-6E8A-4147-A177-3AD203B41FA5}">
                      <a16:colId xmlns:a16="http://schemas.microsoft.com/office/drawing/2014/main" val="1781767413"/>
                    </a:ext>
                  </a:extLst>
                </a:gridCol>
                <a:gridCol w="1327868">
                  <a:extLst>
                    <a:ext uri="{9D8B030D-6E8A-4147-A177-3AD203B41FA5}">
                      <a16:colId xmlns:a16="http://schemas.microsoft.com/office/drawing/2014/main" val="781674513"/>
                    </a:ext>
                  </a:extLst>
                </a:gridCol>
                <a:gridCol w="1297473">
                  <a:extLst>
                    <a:ext uri="{9D8B030D-6E8A-4147-A177-3AD203B41FA5}">
                      <a16:colId xmlns:a16="http://schemas.microsoft.com/office/drawing/2014/main" val="3143283742"/>
                    </a:ext>
                  </a:extLst>
                </a:gridCol>
                <a:gridCol w="1922805">
                  <a:extLst>
                    <a:ext uri="{9D8B030D-6E8A-4147-A177-3AD203B41FA5}">
                      <a16:colId xmlns:a16="http://schemas.microsoft.com/office/drawing/2014/main" val="4012402201"/>
                    </a:ext>
                  </a:extLst>
                </a:gridCol>
                <a:gridCol w="955943">
                  <a:extLst>
                    <a:ext uri="{9D8B030D-6E8A-4147-A177-3AD203B41FA5}">
                      <a16:colId xmlns:a16="http://schemas.microsoft.com/office/drawing/2014/main" val="3125972411"/>
                    </a:ext>
                  </a:extLst>
                </a:gridCol>
              </a:tblGrid>
              <a:tr h="513416">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Test Name</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Test Description</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Input</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Expected output </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Actual output </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Results </a:t>
                      </a:r>
                    </a:p>
                  </a:txBody>
                  <a:tcPr>
                    <a:solidFill>
                      <a:schemeClr val="accent6">
                        <a:lumMod val="20000"/>
                        <a:lumOff val="80000"/>
                      </a:schemeClr>
                    </a:solidFill>
                  </a:tcPr>
                </a:tc>
                <a:extLst>
                  <a:ext uri="{0D108BD9-81ED-4DB2-BD59-A6C34878D82A}">
                    <a16:rowId xmlns:a16="http://schemas.microsoft.com/office/drawing/2014/main" val="199658223"/>
                  </a:ext>
                </a:extLst>
              </a:tr>
              <a:tr h="754433">
                <a:tc>
                  <a:txBody>
                    <a:bodyPr/>
                    <a:lstStyle/>
                    <a:p>
                      <a:pPr algn="l">
                        <a:lnSpc>
                          <a:spcPct val="150000"/>
                        </a:lnSpc>
                      </a:pPr>
                      <a:r>
                        <a:rPr lang="en-US" sz="1400" dirty="0">
                          <a:latin typeface="Times New Roman" panose="02020603050405020304" pitchFamily="18" charset="0"/>
                          <a:cs typeface="Times New Roman" panose="02020603050405020304" pitchFamily="18" charset="0"/>
                        </a:rPr>
                        <a:t>Full pipeline execution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Test upload-&gt; preprocess -&gt;  predict flow</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Normal image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Legitimate file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Legitimate file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Pass</a:t>
                      </a:r>
                    </a:p>
                    <a:p>
                      <a:pPr algn="l">
                        <a:lnSpc>
                          <a:spcPct val="150000"/>
                        </a:lnSpc>
                      </a:pP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5983851"/>
                  </a:ext>
                </a:extLst>
              </a:tr>
              <a:tr h="487544">
                <a:tc>
                  <a:txBody>
                    <a:bodyPr/>
                    <a:lstStyle/>
                    <a:p>
                      <a:pPr algn="l">
                        <a:lnSpc>
                          <a:spcPct val="150000"/>
                        </a:lnSpc>
                      </a:pPr>
                      <a:r>
                        <a:rPr lang="en-US" sz="1400" dirty="0">
                          <a:latin typeface="Times New Roman" panose="02020603050405020304" pitchFamily="18" charset="0"/>
                          <a:cs typeface="Times New Roman" panose="02020603050405020304" pitchFamily="18" charset="0"/>
                        </a:rPr>
                        <a:t>Ransomware detection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Check if CNN detects malicious image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Ransomware image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Ransomware detected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Successfully detected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Pass</a:t>
                      </a:r>
                    </a:p>
                    <a:p>
                      <a:pPr algn="l">
                        <a:lnSpc>
                          <a:spcPct val="150000"/>
                        </a:lnSpc>
                      </a:pP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32490190"/>
                  </a:ext>
                </a:extLst>
              </a:tr>
              <a:tr h="418131">
                <a:tc>
                  <a:txBody>
                    <a:bodyPr/>
                    <a:lstStyle/>
                    <a:p>
                      <a:pPr algn="l">
                        <a:lnSpc>
                          <a:spcPct val="150000"/>
                        </a:lnSpc>
                      </a:pPr>
                      <a:r>
                        <a:rPr lang="en-US" sz="1400" dirty="0">
                          <a:latin typeface="Times New Roman" panose="02020603050405020304" pitchFamily="18" charset="0"/>
                          <a:cs typeface="Times New Roman" panose="02020603050405020304" pitchFamily="18" charset="0"/>
                        </a:rPr>
                        <a:t>Alert function trigger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Validate Twilio call after detection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Prediction = ransomware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Phone call initiated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Call triggered successfully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Pass</a:t>
                      </a:r>
                    </a:p>
                    <a:p>
                      <a:pPr algn="l">
                        <a:lnSpc>
                          <a:spcPct val="150000"/>
                        </a:lnSpc>
                      </a:pPr>
                      <a:endParaRPr lang="en-US" sz="1400" dirty="0">
                        <a:latin typeface="Times New Roman" panose="02020603050405020304" pitchFamily="18" charset="0"/>
                        <a:cs typeface="Times New Roman" panose="02020603050405020304" pitchFamily="18" charset="0"/>
                      </a:endParaRPr>
                    </a:p>
                    <a:p>
                      <a:pPr algn="l">
                        <a:lnSpc>
                          <a:spcPct val="150000"/>
                        </a:lnSpc>
                      </a:pP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16332667"/>
                  </a:ext>
                </a:extLst>
              </a:tr>
            </a:tbl>
          </a:graphicData>
        </a:graphic>
      </p:graphicFrame>
      <p:sp>
        <p:nvSpPr>
          <p:cNvPr id="6" name="TextBox 5">
            <a:extLst>
              <a:ext uri="{FF2B5EF4-FFF2-40B4-BE49-F238E27FC236}">
                <a16:creationId xmlns:a16="http://schemas.microsoft.com/office/drawing/2014/main" id="{D62FDE7B-8A4A-CD80-E1B3-7368BAAA3232}"/>
              </a:ext>
            </a:extLst>
          </p:cNvPr>
          <p:cNvSpPr txBox="1"/>
          <p:nvPr/>
        </p:nvSpPr>
        <p:spPr>
          <a:xfrm>
            <a:off x="-65401" y="74223"/>
            <a:ext cx="8915399" cy="498663"/>
          </a:xfrm>
          <a:prstGeom prst="rect">
            <a:avLst/>
          </a:prstGeom>
          <a:noFill/>
        </p:spPr>
        <p:txBody>
          <a:bodyPr wrap="square">
            <a:spAutoFit/>
          </a:bodyPr>
          <a:lstStyle/>
          <a:p>
            <a:pPr algn="ctr">
              <a:lnSpc>
                <a:spcPct val="150000"/>
              </a:lnSpc>
            </a:pPr>
            <a:r>
              <a:rPr lang="en-US" sz="2000" b="1" dirty="0">
                <a:latin typeface="Times New Roman" panose="02020603050405020304" pitchFamily="18" charset="0"/>
                <a:cs typeface="Times New Roman" panose="02020603050405020304" pitchFamily="18" charset="0"/>
              </a:rPr>
              <a:t>2. INTEGRATED TESTING:</a:t>
            </a:r>
            <a:endParaRPr lang="en-IN" sz="20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5BCB878-0398-07A8-325F-2012E8B9B812}"/>
              </a:ext>
            </a:extLst>
          </p:cNvPr>
          <p:cNvPicPr>
            <a:picLocks noChangeAspect="1"/>
          </p:cNvPicPr>
          <p:nvPr/>
        </p:nvPicPr>
        <p:blipFill>
          <a:blip r:embed="rId2"/>
          <a:stretch>
            <a:fillRect/>
          </a:stretch>
        </p:blipFill>
        <p:spPr>
          <a:xfrm>
            <a:off x="7886697" y="84565"/>
            <a:ext cx="1143000" cy="695325"/>
          </a:xfrm>
          <a:prstGeom prst="rect">
            <a:avLst/>
          </a:prstGeom>
        </p:spPr>
      </p:pic>
    </p:spTree>
    <p:extLst>
      <p:ext uri="{BB962C8B-B14F-4D97-AF65-F5344CB8AC3E}">
        <p14:creationId xmlns:p14="http://schemas.microsoft.com/office/powerpoint/2010/main" val="2773921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F1DD8D-5CC8-458C-DEEF-66AB37651F97}"/>
              </a:ext>
            </a:extLst>
          </p:cNvPr>
          <p:cNvSpPr txBox="1"/>
          <p:nvPr/>
        </p:nvSpPr>
        <p:spPr>
          <a:xfrm>
            <a:off x="0" y="205860"/>
            <a:ext cx="8380674" cy="498663"/>
          </a:xfrm>
          <a:prstGeom prst="rect">
            <a:avLst/>
          </a:prstGeom>
          <a:noFill/>
        </p:spPr>
        <p:txBody>
          <a:bodyPr wrap="square">
            <a:spAutoFit/>
          </a:bodyPr>
          <a:lstStyle/>
          <a:p>
            <a:pPr algn="ctr">
              <a:lnSpc>
                <a:spcPct val="150000"/>
              </a:lnSpc>
            </a:pPr>
            <a:r>
              <a:rPr lang="en-US" sz="2000" b="1" dirty="0">
                <a:latin typeface="Times New Roman" panose="02020603050405020304" pitchFamily="18" charset="0"/>
                <a:cs typeface="Times New Roman" panose="02020603050405020304" pitchFamily="18" charset="0"/>
              </a:rPr>
              <a:t>3. SYSTEM TESTING:</a:t>
            </a:r>
            <a:endParaRPr lang="en-IN" sz="2000" b="1" dirty="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CF2002D0-56D8-6918-5DB2-2287C0EBB34A}"/>
              </a:ext>
            </a:extLst>
          </p:cNvPr>
          <p:cNvGraphicFramePr>
            <a:graphicFrameLocks noGrp="1"/>
          </p:cNvGraphicFramePr>
          <p:nvPr>
            <p:extLst>
              <p:ext uri="{D42A27DB-BD31-4B8C-83A1-F6EECF244321}">
                <p14:modId xmlns:p14="http://schemas.microsoft.com/office/powerpoint/2010/main" val="2694186388"/>
              </p:ext>
            </p:extLst>
          </p:nvPr>
        </p:nvGraphicFramePr>
        <p:xfrm>
          <a:off x="294197" y="860503"/>
          <a:ext cx="8507898" cy="3413000"/>
        </p:xfrm>
        <a:graphic>
          <a:graphicData uri="http://schemas.openxmlformats.org/drawingml/2006/table">
            <a:tbl>
              <a:tblPr firstRow="1" bandRow="1"/>
              <a:tblGrid>
                <a:gridCol w="1417983">
                  <a:extLst>
                    <a:ext uri="{9D8B030D-6E8A-4147-A177-3AD203B41FA5}">
                      <a16:colId xmlns:a16="http://schemas.microsoft.com/office/drawing/2014/main" val="1359752278"/>
                    </a:ext>
                  </a:extLst>
                </a:gridCol>
                <a:gridCol w="1417983">
                  <a:extLst>
                    <a:ext uri="{9D8B030D-6E8A-4147-A177-3AD203B41FA5}">
                      <a16:colId xmlns:a16="http://schemas.microsoft.com/office/drawing/2014/main" val="774833086"/>
                    </a:ext>
                  </a:extLst>
                </a:gridCol>
                <a:gridCol w="1417983">
                  <a:extLst>
                    <a:ext uri="{9D8B030D-6E8A-4147-A177-3AD203B41FA5}">
                      <a16:colId xmlns:a16="http://schemas.microsoft.com/office/drawing/2014/main" val="4163068893"/>
                    </a:ext>
                  </a:extLst>
                </a:gridCol>
                <a:gridCol w="1417983">
                  <a:extLst>
                    <a:ext uri="{9D8B030D-6E8A-4147-A177-3AD203B41FA5}">
                      <a16:colId xmlns:a16="http://schemas.microsoft.com/office/drawing/2014/main" val="1499243223"/>
                    </a:ext>
                  </a:extLst>
                </a:gridCol>
                <a:gridCol w="1417983">
                  <a:extLst>
                    <a:ext uri="{9D8B030D-6E8A-4147-A177-3AD203B41FA5}">
                      <a16:colId xmlns:a16="http://schemas.microsoft.com/office/drawing/2014/main" val="3722389521"/>
                    </a:ext>
                  </a:extLst>
                </a:gridCol>
                <a:gridCol w="1417983">
                  <a:extLst>
                    <a:ext uri="{9D8B030D-6E8A-4147-A177-3AD203B41FA5}">
                      <a16:colId xmlns:a16="http://schemas.microsoft.com/office/drawing/2014/main" val="2856498102"/>
                    </a:ext>
                  </a:extLst>
                </a:gridCol>
              </a:tblGrid>
              <a:tr h="370840">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Test name </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Test Description </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Input </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Expected output </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Actual output </a:t>
                      </a:r>
                    </a:p>
                  </a:txBody>
                  <a:tcPr>
                    <a:solidFill>
                      <a:schemeClr val="accent6">
                        <a:lumMod val="20000"/>
                        <a:lumOff val="80000"/>
                      </a:schemeClr>
                    </a:solidFill>
                  </a:tcPr>
                </a:tc>
                <a:tc>
                  <a:txBody>
                    <a:bodyPr/>
                    <a:lstStyle/>
                    <a:p>
                      <a:pPr algn="l">
                        <a:lnSpc>
                          <a:spcPct val="150000"/>
                        </a:lnSpc>
                      </a:pPr>
                      <a:r>
                        <a:rPr lang="en-US" sz="1400" b="1" dirty="0">
                          <a:latin typeface="Times New Roman" panose="02020603050405020304" pitchFamily="18" charset="0"/>
                          <a:cs typeface="Times New Roman" panose="02020603050405020304" pitchFamily="18" charset="0"/>
                        </a:rPr>
                        <a:t>Results</a:t>
                      </a:r>
                    </a:p>
                  </a:txBody>
                  <a:tcPr>
                    <a:solidFill>
                      <a:schemeClr val="accent6">
                        <a:lumMod val="20000"/>
                        <a:lumOff val="80000"/>
                      </a:schemeClr>
                    </a:solidFill>
                  </a:tcPr>
                </a:tc>
                <a:extLst>
                  <a:ext uri="{0D108BD9-81ED-4DB2-BD59-A6C34878D82A}">
                    <a16:rowId xmlns:a16="http://schemas.microsoft.com/office/drawing/2014/main" val="2192581163"/>
                  </a:ext>
                </a:extLst>
              </a:tr>
              <a:tr h="370840">
                <a:tc>
                  <a:txBody>
                    <a:bodyPr/>
                    <a:lstStyle/>
                    <a:p>
                      <a:pPr algn="l">
                        <a:lnSpc>
                          <a:spcPct val="150000"/>
                        </a:lnSpc>
                      </a:pPr>
                      <a:r>
                        <a:rPr lang="en-US" sz="1400" dirty="0">
                          <a:latin typeface="Times New Roman" panose="02020603050405020304" pitchFamily="18" charset="0"/>
                          <a:cs typeface="Times New Roman" panose="02020603050405020304" pitchFamily="18" charset="0"/>
                        </a:rPr>
                        <a:t>End –to-end workflow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Validate entire system performance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Image uploaded via web UI</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Full workflow completes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Work correctly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Pass </a:t>
                      </a:r>
                    </a:p>
                  </a:txBody>
                  <a:tcPr/>
                </a:tc>
                <a:extLst>
                  <a:ext uri="{0D108BD9-81ED-4DB2-BD59-A6C34878D82A}">
                    <a16:rowId xmlns:a16="http://schemas.microsoft.com/office/drawing/2014/main" val="1894603676"/>
                  </a:ext>
                </a:extLst>
              </a:tr>
              <a:tr h="370840">
                <a:tc>
                  <a:txBody>
                    <a:bodyPr/>
                    <a:lstStyle/>
                    <a:p>
                      <a:pPr algn="l">
                        <a:lnSpc>
                          <a:spcPct val="150000"/>
                        </a:lnSpc>
                      </a:pPr>
                      <a:r>
                        <a:rPr lang="en-US" sz="1400" dirty="0">
                          <a:latin typeface="Times New Roman" panose="02020603050405020304" pitchFamily="18" charset="0"/>
                          <a:cs typeface="Times New Roman" panose="02020603050405020304" pitchFamily="18" charset="0"/>
                        </a:rPr>
                        <a:t>Response time check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Measure system speed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Multiple test images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&lt; 2 sec response time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1.2-1.5 sec observed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Pass</a:t>
                      </a:r>
                    </a:p>
                    <a:p>
                      <a:pPr algn="l">
                        <a:lnSpc>
                          <a:spcPct val="150000"/>
                        </a:lnSpc>
                      </a:pP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812517"/>
                  </a:ext>
                </a:extLst>
              </a:tr>
              <a:tr h="962334">
                <a:tc>
                  <a:txBody>
                    <a:bodyPr/>
                    <a:lstStyle/>
                    <a:p>
                      <a:pPr algn="l">
                        <a:lnSpc>
                          <a:spcPct val="150000"/>
                        </a:lnSpc>
                      </a:pPr>
                      <a:r>
                        <a:rPr lang="en-US" sz="1400" dirty="0">
                          <a:latin typeface="Times New Roman" panose="02020603050405020304" pitchFamily="18" charset="0"/>
                          <a:cs typeface="Times New Roman" panose="02020603050405020304" pitchFamily="18" charset="0"/>
                        </a:rPr>
                        <a:t>Error handling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Validate </a:t>
                      </a:r>
                      <a:r>
                        <a:rPr lang="en-US" sz="1400" dirty="0" err="1">
                          <a:latin typeface="Times New Roman" panose="02020603050405020304" pitchFamily="18" charset="0"/>
                          <a:cs typeface="Times New Roman" panose="02020603050405020304" pitchFamily="18" charset="0"/>
                        </a:rPr>
                        <a:t>behaviour</a:t>
                      </a:r>
                      <a:r>
                        <a:rPr lang="en-US" sz="1400" dirty="0">
                          <a:latin typeface="Times New Roman" panose="02020603050405020304" pitchFamily="18" charset="0"/>
                          <a:cs typeface="Times New Roman" panose="02020603050405020304" pitchFamily="18" charset="0"/>
                        </a:rPr>
                        <a:t> for invalid inputs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apk</a:t>
                      </a:r>
                      <a:r>
                        <a:rPr lang="en-US" sz="1400" dirty="0">
                          <a:latin typeface="Times New Roman" panose="02020603050405020304" pitchFamily="18" charset="0"/>
                          <a:cs typeface="Times New Roman" panose="02020603050405020304" pitchFamily="18" charset="0"/>
                        </a:rPr>
                        <a:t>, .doc, corrupt image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“Invalid file format “ error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Error displayed correctly </a:t>
                      </a:r>
                    </a:p>
                  </a:txBody>
                  <a:tcPr/>
                </a:tc>
                <a:tc>
                  <a:txBody>
                    <a:bodyPr/>
                    <a:lstStyle/>
                    <a:p>
                      <a:pPr algn="l">
                        <a:lnSpc>
                          <a:spcPct val="150000"/>
                        </a:lnSpc>
                      </a:pPr>
                      <a:r>
                        <a:rPr lang="en-US" sz="1400" dirty="0">
                          <a:latin typeface="Times New Roman" panose="02020603050405020304" pitchFamily="18" charset="0"/>
                          <a:cs typeface="Times New Roman" panose="02020603050405020304" pitchFamily="18" charset="0"/>
                        </a:rPr>
                        <a:t>Pass</a:t>
                      </a:r>
                    </a:p>
                    <a:p>
                      <a:pPr algn="l">
                        <a:lnSpc>
                          <a:spcPct val="150000"/>
                        </a:lnSpc>
                      </a:pP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33605375"/>
                  </a:ext>
                </a:extLst>
              </a:tr>
            </a:tbl>
          </a:graphicData>
        </a:graphic>
      </p:graphicFrame>
      <p:pic>
        <p:nvPicPr>
          <p:cNvPr id="2" name="Picture 1">
            <a:extLst>
              <a:ext uri="{FF2B5EF4-FFF2-40B4-BE49-F238E27FC236}">
                <a16:creationId xmlns:a16="http://schemas.microsoft.com/office/drawing/2014/main" id="{1200EF8C-4348-F79E-055A-0B6335A02ACF}"/>
              </a:ext>
            </a:extLst>
          </p:cNvPr>
          <p:cNvPicPr>
            <a:picLocks noChangeAspect="1"/>
          </p:cNvPicPr>
          <p:nvPr/>
        </p:nvPicPr>
        <p:blipFill>
          <a:blip r:embed="rId2"/>
          <a:stretch>
            <a:fillRect/>
          </a:stretch>
        </p:blipFill>
        <p:spPr>
          <a:xfrm>
            <a:off x="7794928" y="84565"/>
            <a:ext cx="1143000" cy="695325"/>
          </a:xfrm>
          <a:prstGeom prst="rect">
            <a:avLst/>
          </a:prstGeom>
        </p:spPr>
      </p:pic>
    </p:spTree>
    <p:extLst>
      <p:ext uri="{BB962C8B-B14F-4D97-AF65-F5344CB8AC3E}">
        <p14:creationId xmlns:p14="http://schemas.microsoft.com/office/powerpoint/2010/main" val="194937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p:nvPr/>
        </p:nvSpPr>
        <p:spPr>
          <a:xfrm>
            <a:off x="236905" y="193526"/>
            <a:ext cx="8670189" cy="505810"/>
          </a:xfrm>
          <a:prstGeom prst="rect">
            <a:avLst/>
          </a:prstGeom>
          <a:noFill/>
          <a:ln/>
        </p:spPr>
        <p:txBody>
          <a:bodyPr wrap="square" rtlCol="0" anchor="ctr"/>
          <a:lstStyle/>
          <a:p>
            <a:pPr marL="0" indent="0" algn="ctr">
              <a:buNone/>
            </a:pPr>
            <a:r>
              <a:rPr lang="en-US" sz="3200" b="1" dirty="0">
                <a:solidFill>
                  <a:schemeClr val="accent1">
                    <a:lumMod val="50000"/>
                  </a:schemeClr>
                </a:solidFill>
                <a:latin typeface="Times New Roman" panose="02020603050405020304" pitchFamily="18" charset="0"/>
                <a:cs typeface="Times New Roman" panose="02020603050405020304" pitchFamily="18" charset="0"/>
              </a:rPr>
              <a:t>ABSTRACT</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Subtitle 1"/>
          <p:cNvSpPr/>
          <p:nvPr/>
        </p:nvSpPr>
        <p:spPr>
          <a:xfrm>
            <a:off x="584323" y="-392432"/>
            <a:ext cx="5525485" cy="2612047"/>
          </a:xfrm>
          <a:prstGeom prst="rect">
            <a:avLst/>
          </a:prstGeom>
          <a:noFill/>
          <a:ln/>
        </p:spPr>
        <p:txBody>
          <a:bodyPr wrap="square" rtlCol="0" anchor="ctr"/>
          <a:lstStyle/>
          <a:p>
            <a:pPr algn="l"/>
            <a:endParaRPr lang="en-US" sz="1600" dirty="0">
              <a:latin typeface="Times New Roman" panose="02020603050405020304" pitchFamily="18" charset="0"/>
              <a:cs typeface="Times New Roman" panose="02020603050405020304" pitchFamily="18" charset="0"/>
            </a:endParaRPr>
          </a:p>
        </p:txBody>
      </p:sp>
      <p:sp>
        <p:nvSpPr>
          <p:cNvPr id="5" name="Paragraph 1"/>
          <p:cNvSpPr/>
          <p:nvPr/>
        </p:nvSpPr>
        <p:spPr>
          <a:xfrm>
            <a:off x="367644" y="459538"/>
            <a:ext cx="6246007" cy="3688576"/>
          </a:xfrm>
          <a:prstGeom prst="rect">
            <a:avLst/>
          </a:prstGeom>
          <a:noFill/>
          <a:ln/>
        </p:spPr>
        <p:txBody>
          <a:bodyPr wrap="square" rtlCol="0" anchor="ctr"/>
          <a:lstStyle/>
          <a:p>
            <a:pPr marL="0" indent="0" algn="just">
              <a:buNone/>
            </a:pPr>
            <a:endParaRPr lang="en-US" sz="1400"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F9D515C5-6561-2C85-F0B6-DD6260677CE1}"/>
              </a:ext>
            </a:extLst>
          </p:cNvPr>
          <p:cNvSpPr txBox="1"/>
          <p:nvPr/>
        </p:nvSpPr>
        <p:spPr>
          <a:xfrm>
            <a:off x="236905" y="1171677"/>
            <a:ext cx="8478492" cy="2627899"/>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Ransomware is a significant </a:t>
            </a:r>
            <a:r>
              <a:rPr lang="en-US" sz="2000" b="1" dirty="0">
                <a:latin typeface="Times New Roman" panose="02020603050405020304" pitchFamily="18" charset="0"/>
                <a:cs typeface="Times New Roman" panose="02020603050405020304" pitchFamily="18" charset="0"/>
              </a:rPr>
              <a:t>cybersecurity threat</a:t>
            </a:r>
            <a:r>
              <a:rPr lang="en-US" sz="2000" dirty="0">
                <a:latin typeface="Times New Roman" panose="02020603050405020304" pitchFamily="18" charset="0"/>
                <a:cs typeface="Times New Roman" panose="02020603050405020304" pitchFamily="18" charset="0"/>
              </a:rPr>
              <a:t> that encrypts data and disrupts systems, making early detection vital. </a:t>
            </a:r>
            <a:r>
              <a:rPr lang="en-US" dirty="0">
                <a:latin typeface="Times New Roman" panose="02020603050405020304" pitchFamily="18" charset="0"/>
                <a:cs typeface="Times New Roman" panose="02020603050405020304" pitchFamily="18" charset="0"/>
              </a:rPr>
              <a:t>The project introduces an automated ransomware detection system that utilizes </a:t>
            </a:r>
            <a:r>
              <a:rPr lang="en-US" b="1" dirty="0">
                <a:latin typeface="Times New Roman" panose="02020603050405020304" pitchFamily="18" charset="0"/>
                <a:cs typeface="Times New Roman" panose="02020603050405020304" pitchFamily="18" charset="0"/>
              </a:rPr>
              <a:t>Convolutional Neural Networks (CNNs) </a:t>
            </a:r>
            <a:r>
              <a:rPr lang="en-US" dirty="0">
                <a:latin typeface="Times New Roman" panose="02020603050405020304" pitchFamily="18" charset="0"/>
                <a:cs typeface="Times New Roman" panose="02020603050405020304" pitchFamily="18" charset="0"/>
              </a:rPr>
              <a:t>to analyze executable files as grayscale images. Built with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it provides predictions via a Flask web API linked to a MySQL database. At the same time, additional features ensure secure detection without executing files.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A29DA51-4FAF-1995-951A-3B2313F76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396" y="47693"/>
            <a:ext cx="1145854" cy="692081"/>
          </a:xfrm>
          <a:prstGeom prst="rect">
            <a:avLst/>
          </a:prstGeom>
        </p:spPr>
      </p:pic>
    </p:spTree>
    <p:extLst>
      <p:ext uri="{BB962C8B-B14F-4D97-AF65-F5344CB8AC3E}">
        <p14:creationId xmlns:p14="http://schemas.microsoft.com/office/powerpoint/2010/main" val="2280016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DAE8A8-D825-52E3-8C2C-7B1B8BBC9CFC}"/>
              </a:ext>
            </a:extLst>
          </p:cNvPr>
          <p:cNvSpPr txBox="1"/>
          <p:nvPr/>
        </p:nvSpPr>
        <p:spPr>
          <a:xfrm>
            <a:off x="120315" y="85852"/>
            <a:ext cx="8785479" cy="584775"/>
          </a:xfrm>
          <a:prstGeom prst="rect">
            <a:avLst/>
          </a:prstGeom>
          <a:noFill/>
        </p:spPr>
        <p:txBody>
          <a:bodyPr wrap="square">
            <a:spAutoFit/>
          </a:bodyPr>
          <a:lstStyle/>
          <a:p>
            <a:pPr marL="0" indent="0" algn="ctr">
              <a:buNone/>
            </a:pPr>
            <a:r>
              <a:rPr lang="en-US" sz="3200" b="1" dirty="0">
                <a:solidFill>
                  <a:schemeClr val="accent1">
                    <a:lumMod val="50000"/>
                  </a:schemeClr>
                </a:solidFill>
                <a:latin typeface="Times New Roman" panose="02020603050405020304" pitchFamily="18" charset="0"/>
                <a:cs typeface="Times New Roman" panose="02020603050405020304" pitchFamily="18" charset="0"/>
              </a:rPr>
              <a:t>SCREENSHOTS OF OUTPUTS </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33FD276-0644-D977-0970-8BC9BA4B2A05}"/>
              </a:ext>
            </a:extLst>
          </p:cNvPr>
          <p:cNvPicPr>
            <a:picLocks noChangeAspect="1"/>
          </p:cNvPicPr>
          <p:nvPr/>
        </p:nvPicPr>
        <p:blipFill>
          <a:blip r:embed="rId2"/>
          <a:stretch>
            <a:fillRect/>
          </a:stretch>
        </p:blipFill>
        <p:spPr>
          <a:xfrm>
            <a:off x="235888" y="707285"/>
            <a:ext cx="8661955" cy="4387021"/>
          </a:xfrm>
          <a:prstGeom prst="rect">
            <a:avLst/>
          </a:prstGeom>
        </p:spPr>
      </p:pic>
      <p:pic>
        <p:nvPicPr>
          <p:cNvPr id="4" name="Picture 3">
            <a:extLst>
              <a:ext uri="{FF2B5EF4-FFF2-40B4-BE49-F238E27FC236}">
                <a16:creationId xmlns:a16="http://schemas.microsoft.com/office/drawing/2014/main" id="{008BE1F3-4730-B00C-EA29-C46B5B79D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380" y="15204"/>
            <a:ext cx="1145854" cy="692081"/>
          </a:xfrm>
          <a:prstGeom prst="rect">
            <a:avLst/>
          </a:prstGeom>
        </p:spPr>
      </p:pic>
    </p:spTree>
    <p:extLst>
      <p:ext uri="{BB962C8B-B14F-4D97-AF65-F5344CB8AC3E}">
        <p14:creationId xmlns:p14="http://schemas.microsoft.com/office/powerpoint/2010/main" val="2360344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F831118-4057-A962-0570-75299DC91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309" y="51567"/>
            <a:ext cx="1036691" cy="626148"/>
          </a:xfrm>
          <a:prstGeom prst="rect">
            <a:avLst/>
          </a:prstGeom>
        </p:spPr>
      </p:pic>
      <p:pic>
        <p:nvPicPr>
          <p:cNvPr id="3" name="Picture 2">
            <a:extLst>
              <a:ext uri="{FF2B5EF4-FFF2-40B4-BE49-F238E27FC236}">
                <a16:creationId xmlns:a16="http://schemas.microsoft.com/office/drawing/2014/main" id="{9C6A78E6-25A4-41C2-CF14-55F2FFE529BC}"/>
              </a:ext>
            </a:extLst>
          </p:cNvPr>
          <p:cNvPicPr>
            <a:picLocks noChangeAspect="1"/>
          </p:cNvPicPr>
          <p:nvPr/>
        </p:nvPicPr>
        <p:blipFill>
          <a:blip r:embed="rId3"/>
          <a:stretch>
            <a:fillRect/>
          </a:stretch>
        </p:blipFill>
        <p:spPr>
          <a:xfrm>
            <a:off x="5083024" y="677715"/>
            <a:ext cx="3845924" cy="2127753"/>
          </a:xfrm>
          <a:prstGeom prst="rect">
            <a:avLst/>
          </a:prstGeom>
        </p:spPr>
      </p:pic>
      <p:pic>
        <p:nvPicPr>
          <p:cNvPr id="7" name="Picture 6">
            <a:extLst>
              <a:ext uri="{FF2B5EF4-FFF2-40B4-BE49-F238E27FC236}">
                <a16:creationId xmlns:a16="http://schemas.microsoft.com/office/drawing/2014/main" id="{C73B0EBF-7003-7A0C-DF72-EF3162B49337}"/>
              </a:ext>
            </a:extLst>
          </p:cNvPr>
          <p:cNvPicPr>
            <a:picLocks noChangeAspect="1"/>
          </p:cNvPicPr>
          <p:nvPr/>
        </p:nvPicPr>
        <p:blipFill>
          <a:blip r:embed="rId4"/>
          <a:stretch>
            <a:fillRect/>
          </a:stretch>
        </p:blipFill>
        <p:spPr>
          <a:xfrm>
            <a:off x="5147280" y="2857500"/>
            <a:ext cx="3717413" cy="2234433"/>
          </a:xfrm>
          <a:prstGeom prst="rect">
            <a:avLst/>
          </a:prstGeom>
        </p:spPr>
      </p:pic>
      <p:pic>
        <p:nvPicPr>
          <p:cNvPr id="5" name="Picture 4">
            <a:extLst>
              <a:ext uri="{FF2B5EF4-FFF2-40B4-BE49-F238E27FC236}">
                <a16:creationId xmlns:a16="http://schemas.microsoft.com/office/drawing/2014/main" id="{0572650F-7EA8-E7FE-92B9-30F54A980220}"/>
              </a:ext>
            </a:extLst>
          </p:cNvPr>
          <p:cNvPicPr>
            <a:picLocks noChangeAspect="1"/>
          </p:cNvPicPr>
          <p:nvPr/>
        </p:nvPicPr>
        <p:blipFill>
          <a:blip r:embed="rId5"/>
          <a:stretch>
            <a:fillRect/>
          </a:stretch>
        </p:blipFill>
        <p:spPr>
          <a:xfrm>
            <a:off x="38285" y="51567"/>
            <a:ext cx="5000897" cy="5040366"/>
          </a:xfrm>
          <a:prstGeom prst="rect">
            <a:avLst/>
          </a:prstGeom>
        </p:spPr>
      </p:pic>
    </p:spTree>
    <p:extLst>
      <p:ext uri="{BB962C8B-B14F-4D97-AF65-F5344CB8AC3E}">
        <p14:creationId xmlns:p14="http://schemas.microsoft.com/office/powerpoint/2010/main" val="352020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7CA63A-BE87-5AFB-FCE1-2B07E427BE21}"/>
              </a:ext>
            </a:extLst>
          </p:cNvPr>
          <p:cNvPicPr>
            <a:picLocks noChangeAspect="1"/>
          </p:cNvPicPr>
          <p:nvPr/>
        </p:nvPicPr>
        <p:blipFill>
          <a:blip r:embed="rId2"/>
          <a:stretch>
            <a:fillRect/>
          </a:stretch>
        </p:blipFill>
        <p:spPr>
          <a:xfrm>
            <a:off x="899487" y="121884"/>
            <a:ext cx="3530876" cy="4650519"/>
          </a:xfrm>
          <a:prstGeom prst="rect">
            <a:avLst/>
          </a:prstGeom>
        </p:spPr>
      </p:pic>
      <p:pic>
        <p:nvPicPr>
          <p:cNvPr id="11" name="Picture 10">
            <a:extLst>
              <a:ext uri="{FF2B5EF4-FFF2-40B4-BE49-F238E27FC236}">
                <a16:creationId xmlns:a16="http://schemas.microsoft.com/office/drawing/2014/main" id="{C74A5C48-55AD-1EE0-069D-EF541C8FB7FD}"/>
              </a:ext>
            </a:extLst>
          </p:cNvPr>
          <p:cNvPicPr>
            <a:picLocks noChangeAspect="1"/>
          </p:cNvPicPr>
          <p:nvPr/>
        </p:nvPicPr>
        <p:blipFill>
          <a:blip r:embed="rId3"/>
          <a:stretch>
            <a:fillRect/>
          </a:stretch>
        </p:blipFill>
        <p:spPr>
          <a:xfrm>
            <a:off x="5102341" y="200403"/>
            <a:ext cx="3236614" cy="4572000"/>
          </a:xfrm>
          <a:prstGeom prst="rect">
            <a:avLst/>
          </a:prstGeom>
        </p:spPr>
      </p:pic>
      <p:pic>
        <p:nvPicPr>
          <p:cNvPr id="2" name="Picture 1">
            <a:extLst>
              <a:ext uri="{FF2B5EF4-FFF2-40B4-BE49-F238E27FC236}">
                <a16:creationId xmlns:a16="http://schemas.microsoft.com/office/drawing/2014/main" id="{F278F5D9-4170-75F3-F4BE-BF2D305FD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7185" y="121884"/>
            <a:ext cx="1145854" cy="692081"/>
          </a:xfrm>
          <a:prstGeom prst="rect">
            <a:avLst/>
          </a:prstGeom>
        </p:spPr>
      </p:pic>
    </p:spTree>
    <p:extLst>
      <p:ext uri="{BB962C8B-B14F-4D97-AF65-F5344CB8AC3E}">
        <p14:creationId xmlns:p14="http://schemas.microsoft.com/office/powerpoint/2010/main" val="1612506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DBF518-2319-79AF-D197-C281B6A6E87A}"/>
              </a:ext>
            </a:extLst>
          </p:cNvPr>
          <p:cNvPicPr>
            <a:picLocks noChangeAspect="1"/>
          </p:cNvPicPr>
          <p:nvPr/>
        </p:nvPicPr>
        <p:blipFill>
          <a:blip r:embed="rId2"/>
          <a:stretch>
            <a:fillRect/>
          </a:stretch>
        </p:blipFill>
        <p:spPr>
          <a:xfrm>
            <a:off x="267849" y="388620"/>
            <a:ext cx="8316478" cy="4472976"/>
          </a:xfrm>
          <a:prstGeom prst="rect">
            <a:avLst/>
          </a:prstGeom>
        </p:spPr>
      </p:pic>
      <p:pic>
        <p:nvPicPr>
          <p:cNvPr id="2" name="Picture 1">
            <a:extLst>
              <a:ext uri="{FF2B5EF4-FFF2-40B4-BE49-F238E27FC236}">
                <a16:creationId xmlns:a16="http://schemas.microsoft.com/office/drawing/2014/main" id="{45F74BE9-DC1E-3DF1-0006-FDB1F5425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960" y="99024"/>
            <a:ext cx="1145854" cy="692081"/>
          </a:xfrm>
          <a:prstGeom prst="rect">
            <a:avLst/>
          </a:prstGeom>
        </p:spPr>
      </p:pic>
    </p:spTree>
    <p:extLst>
      <p:ext uri="{BB962C8B-B14F-4D97-AF65-F5344CB8AC3E}">
        <p14:creationId xmlns:p14="http://schemas.microsoft.com/office/powerpoint/2010/main" val="2950606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342C0C-7A47-770B-BC77-75B1BF34D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1380" y="15204"/>
            <a:ext cx="1145854" cy="692081"/>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CEA3F26D-55F7-467E-32E8-218309A0E673}"/>
              </a:ext>
            </a:extLst>
          </p:cNvPr>
          <p:cNvPicPr>
            <a:picLocks noChangeAspect="1"/>
          </p:cNvPicPr>
          <p:nvPr/>
        </p:nvPicPr>
        <p:blipFill>
          <a:blip r:embed="rId3"/>
          <a:stretch>
            <a:fillRect/>
          </a:stretch>
        </p:blipFill>
        <p:spPr>
          <a:xfrm>
            <a:off x="93426" y="0"/>
            <a:ext cx="2771694" cy="5143500"/>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572956DD-E75D-98C3-6A80-A8039210420D}"/>
              </a:ext>
            </a:extLst>
          </p:cNvPr>
          <p:cNvPicPr>
            <a:picLocks noChangeAspect="1"/>
          </p:cNvPicPr>
          <p:nvPr/>
        </p:nvPicPr>
        <p:blipFill>
          <a:blip r:embed="rId4"/>
          <a:stretch>
            <a:fillRect/>
          </a:stretch>
        </p:blipFill>
        <p:spPr>
          <a:xfrm>
            <a:off x="2998887" y="15205"/>
            <a:ext cx="2845984" cy="5143500"/>
          </a:xfrm>
          <a:prstGeom prst="rect">
            <a:avLst/>
          </a:prstGeom>
        </p:spPr>
      </p:pic>
      <p:pic>
        <p:nvPicPr>
          <p:cNvPr id="3" name="Picture 2">
            <a:extLst>
              <a:ext uri="{FF2B5EF4-FFF2-40B4-BE49-F238E27FC236}">
                <a16:creationId xmlns:a16="http://schemas.microsoft.com/office/drawing/2014/main" id="{E027FA94-E7CE-87AD-DD39-3E9485E04BE2}"/>
              </a:ext>
            </a:extLst>
          </p:cNvPr>
          <p:cNvPicPr>
            <a:picLocks noChangeAspect="1"/>
          </p:cNvPicPr>
          <p:nvPr/>
        </p:nvPicPr>
        <p:blipFill>
          <a:blip r:embed="rId5"/>
          <a:stretch>
            <a:fillRect/>
          </a:stretch>
        </p:blipFill>
        <p:spPr>
          <a:xfrm>
            <a:off x="5978638" y="642694"/>
            <a:ext cx="2588501" cy="4348371"/>
          </a:xfrm>
          <a:prstGeom prst="rect">
            <a:avLst/>
          </a:prstGeom>
        </p:spPr>
      </p:pic>
    </p:spTree>
    <p:extLst>
      <p:ext uri="{BB962C8B-B14F-4D97-AF65-F5344CB8AC3E}">
        <p14:creationId xmlns:p14="http://schemas.microsoft.com/office/powerpoint/2010/main" val="3756618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69324E-47DA-844C-7CE8-A5877EDF5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0481" y="15205"/>
            <a:ext cx="934480" cy="564414"/>
          </a:xfrm>
          <a:prstGeom prst="rect">
            <a:avLst/>
          </a:prstGeom>
        </p:spPr>
      </p:pic>
    </p:spTree>
    <p:extLst>
      <p:ext uri="{BB962C8B-B14F-4D97-AF65-F5344CB8AC3E}">
        <p14:creationId xmlns:p14="http://schemas.microsoft.com/office/powerpoint/2010/main" val="3953381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543129-F6C7-A2B6-0B53-7266D19A2000}"/>
              </a:ext>
            </a:extLst>
          </p:cNvPr>
          <p:cNvSpPr txBox="1"/>
          <p:nvPr/>
        </p:nvSpPr>
        <p:spPr>
          <a:xfrm>
            <a:off x="-49530" y="323881"/>
            <a:ext cx="9433560" cy="584775"/>
          </a:xfrm>
          <a:prstGeom prst="rect">
            <a:avLst/>
          </a:prstGeom>
          <a:noFill/>
        </p:spPr>
        <p:txBody>
          <a:bodyPr wrap="square">
            <a:spAutoFit/>
          </a:bodyPr>
          <a:lstStyle/>
          <a:p>
            <a:pPr marL="0" indent="0" algn="ctr" rtl="0" eaLnBrk="1" latinLnBrk="0" hangingPunct="1"/>
            <a:r>
              <a:rPr lang="en-US" sz="3200" b="1" dirty="0">
                <a:solidFill>
                  <a:srgbClr val="203864"/>
                </a:solidFill>
                <a:latin typeface="Times New Roman" panose="02020603050405020304" pitchFamily="18" charset="0"/>
                <a:cs typeface="Times New Roman" panose="02020603050405020304" pitchFamily="18" charset="0"/>
              </a:rPr>
              <a:t>CONCLUSION</a:t>
            </a:r>
          </a:p>
        </p:txBody>
      </p:sp>
      <p:sp>
        <p:nvSpPr>
          <p:cNvPr id="7" name="TextBox 6">
            <a:extLst>
              <a:ext uri="{FF2B5EF4-FFF2-40B4-BE49-F238E27FC236}">
                <a16:creationId xmlns:a16="http://schemas.microsoft.com/office/drawing/2014/main" id="{6076ABBA-4AA9-153F-5C18-37557C3D86DB}"/>
              </a:ext>
            </a:extLst>
          </p:cNvPr>
          <p:cNvSpPr txBox="1"/>
          <p:nvPr/>
        </p:nvSpPr>
        <p:spPr>
          <a:xfrm>
            <a:off x="148590" y="931628"/>
            <a:ext cx="8846820" cy="1525418"/>
          </a:xfrm>
          <a:prstGeom prst="rect">
            <a:avLst/>
          </a:prstGeom>
          <a:noFill/>
        </p:spPr>
        <p:txBody>
          <a:bodyPr wrap="square">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The project successfully detects ransomware with a CNN. The system gives fast and accurate results through a user-friendly web application. Real-time Call alerts make the system more reliable and useful for early warning. Overall, the project proves that deep learning can detect ransomware effectively before it causes damage.</a:t>
            </a:r>
          </a:p>
        </p:txBody>
      </p:sp>
      <p:sp>
        <p:nvSpPr>
          <p:cNvPr id="9" name="TextBox 8">
            <a:extLst>
              <a:ext uri="{FF2B5EF4-FFF2-40B4-BE49-F238E27FC236}">
                <a16:creationId xmlns:a16="http://schemas.microsoft.com/office/drawing/2014/main" id="{B1862584-F963-2A57-F698-40F2409B61AD}"/>
              </a:ext>
            </a:extLst>
          </p:cNvPr>
          <p:cNvSpPr txBox="1"/>
          <p:nvPr/>
        </p:nvSpPr>
        <p:spPr>
          <a:xfrm>
            <a:off x="190500" y="3244097"/>
            <a:ext cx="8953500" cy="1525418"/>
          </a:xfrm>
          <a:prstGeom prst="rect">
            <a:avLst/>
          </a:prstGeom>
          <a:noFill/>
        </p:spPr>
        <p:txBody>
          <a:bodyPr wrap="square">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Add support for more ransomware families to improve accuracy. Build a real-time monitoring system that scans files automatically without user upload. Create a desktop or mobile app version for easier use. Add cloud storage protection and automatic file isolation when a threat is detected. Improve alert features by sending email alerts and logging to the dashboard.</a:t>
            </a:r>
          </a:p>
        </p:txBody>
      </p:sp>
      <p:sp>
        <p:nvSpPr>
          <p:cNvPr id="11" name="TextBox 10">
            <a:extLst>
              <a:ext uri="{FF2B5EF4-FFF2-40B4-BE49-F238E27FC236}">
                <a16:creationId xmlns:a16="http://schemas.microsoft.com/office/drawing/2014/main" id="{4DE9321B-071F-DA9E-3A03-88E0DA4A5782}"/>
              </a:ext>
            </a:extLst>
          </p:cNvPr>
          <p:cNvSpPr txBox="1"/>
          <p:nvPr/>
        </p:nvSpPr>
        <p:spPr>
          <a:xfrm>
            <a:off x="419100" y="2610637"/>
            <a:ext cx="8542020" cy="584775"/>
          </a:xfrm>
          <a:prstGeom prst="rect">
            <a:avLst/>
          </a:prstGeom>
          <a:noFill/>
        </p:spPr>
        <p:txBody>
          <a:bodyPr wrap="square">
            <a:spAutoFit/>
          </a:bodyPr>
          <a:lstStyle/>
          <a:p>
            <a:pPr marL="0" indent="0" algn="ctr" rtl="0" eaLnBrk="1" latinLnBrk="0" hangingPunct="1"/>
            <a:r>
              <a:rPr lang="en-US" sz="3200" b="1" dirty="0">
                <a:solidFill>
                  <a:srgbClr val="203864"/>
                </a:solidFill>
                <a:latin typeface="Times New Roman" panose="02020603050405020304" pitchFamily="18" charset="0"/>
                <a:cs typeface="Times New Roman" panose="02020603050405020304" pitchFamily="18" charset="0"/>
              </a:rPr>
              <a:t>FUTURE ENHANCEMENTS </a:t>
            </a:r>
            <a:endParaRPr lang="en-IN" sz="3200" dirty="0">
              <a:effectLst/>
            </a:endParaRPr>
          </a:p>
        </p:txBody>
      </p:sp>
      <p:pic>
        <p:nvPicPr>
          <p:cNvPr id="12" name="Picture 11">
            <a:extLst>
              <a:ext uri="{FF2B5EF4-FFF2-40B4-BE49-F238E27FC236}">
                <a16:creationId xmlns:a16="http://schemas.microsoft.com/office/drawing/2014/main" id="{E2721891-927C-B990-CC5D-EB985F84A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266" y="140798"/>
            <a:ext cx="1145854" cy="692081"/>
          </a:xfrm>
          <a:prstGeom prst="rect">
            <a:avLst/>
          </a:prstGeom>
        </p:spPr>
      </p:pic>
    </p:spTree>
    <p:extLst>
      <p:ext uri="{BB962C8B-B14F-4D97-AF65-F5344CB8AC3E}">
        <p14:creationId xmlns:p14="http://schemas.microsoft.com/office/powerpoint/2010/main" val="379920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7C0BBE-5DA9-DC65-BC0A-4A32F65B9FF4}"/>
              </a:ext>
            </a:extLst>
          </p:cNvPr>
          <p:cNvSpPr txBox="1"/>
          <p:nvPr/>
        </p:nvSpPr>
        <p:spPr>
          <a:xfrm>
            <a:off x="261257" y="197898"/>
            <a:ext cx="8389448" cy="584775"/>
          </a:xfrm>
          <a:prstGeom prst="rect">
            <a:avLst/>
          </a:prstGeom>
          <a:noFill/>
        </p:spPr>
        <p:txBody>
          <a:bodyPr wrap="square">
            <a:spAutoFit/>
          </a:bodyPr>
          <a:lstStyle/>
          <a:p>
            <a:pPr marL="0" indent="0" algn="ctr" rtl="0" eaLnBrk="1" latinLnBrk="0" hangingPunct="1"/>
            <a:r>
              <a:rPr lang="en-US" sz="3200" b="1" dirty="0">
                <a:solidFill>
                  <a:srgbClr val="203864"/>
                </a:solidFill>
                <a:latin typeface="Times New Roman" panose="02020603050405020304" pitchFamily="18" charset="0"/>
                <a:cs typeface="Times New Roman" panose="02020603050405020304" pitchFamily="18" charset="0"/>
              </a:rPr>
              <a:t>REFERENCES</a:t>
            </a:r>
            <a:endParaRPr lang="en-IN" sz="3200" dirty="0">
              <a:effectLst/>
            </a:endParaRPr>
          </a:p>
        </p:txBody>
      </p:sp>
      <p:sp>
        <p:nvSpPr>
          <p:cNvPr id="7" name="TextBox 6">
            <a:extLst>
              <a:ext uri="{FF2B5EF4-FFF2-40B4-BE49-F238E27FC236}">
                <a16:creationId xmlns:a16="http://schemas.microsoft.com/office/drawing/2014/main" id="{9BCD12B2-D3FC-4F85-C25B-DB7D0DF7FC1C}"/>
              </a:ext>
            </a:extLst>
          </p:cNvPr>
          <p:cNvSpPr txBox="1"/>
          <p:nvPr/>
        </p:nvSpPr>
        <p:spPr>
          <a:xfrm>
            <a:off x="622508" y="782673"/>
            <a:ext cx="7898983" cy="411074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Alraizza</a:t>
            </a:r>
            <a:r>
              <a:rPr lang="en-US" sz="1600" dirty="0">
                <a:latin typeface="Times New Roman" panose="02020603050405020304" pitchFamily="18" charset="0"/>
                <a:cs typeface="Times New Roman" panose="02020603050405020304" pitchFamily="18" charset="0"/>
              </a:rPr>
              <a:t>, A., &amp; </a:t>
            </a:r>
            <a:r>
              <a:rPr lang="en-US" sz="1600" dirty="0" err="1">
                <a:latin typeface="Times New Roman" panose="02020603050405020304" pitchFamily="18" charset="0"/>
                <a:cs typeface="Times New Roman" panose="02020603050405020304" pitchFamily="18" charset="0"/>
              </a:rPr>
              <a:t>Algarni</a:t>
            </a:r>
            <a:r>
              <a:rPr lang="en-US" sz="1600" dirty="0">
                <a:latin typeface="Times New Roman" panose="02020603050405020304" pitchFamily="18" charset="0"/>
                <a:cs typeface="Times New Roman" panose="02020603050405020304" pitchFamily="18" charset="0"/>
              </a:rPr>
              <a:t>, A. (2023). </a:t>
            </a:r>
            <a:r>
              <a:rPr lang="en-US" sz="1600" i="1" dirty="0">
                <a:latin typeface="Times New Roman" panose="02020603050405020304" pitchFamily="18" charset="0"/>
                <a:cs typeface="Times New Roman" panose="02020603050405020304" pitchFamily="18" charset="0"/>
              </a:rPr>
              <a:t>Ransomware detection using machine learning: A survey</a:t>
            </a:r>
            <a:r>
              <a:rPr lang="en-US" sz="1600" dirty="0">
                <a:latin typeface="Times New Roman" panose="02020603050405020304" pitchFamily="18" charset="0"/>
                <a:cs typeface="Times New Roman" panose="02020603050405020304" pitchFamily="18" charset="0"/>
              </a:rPr>
              <a:t>. Big Data and Cognitive Computing, 7(3), 143.</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Kok, S., Abdullah, A., </a:t>
            </a:r>
            <a:r>
              <a:rPr lang="en-IN" sz="1600" dirty="0" err="1">
                <a:latin typeface="Times New Roman" panose="02020603050405020304" pitchFamily="18" charset="0"/>
                <a:cs typeface="Times New Roman" panose="02020603050405020304" pitchFamily="18" charset="0"/>
              </a:rPr>
              <a:t>Jhanjhi</a:t>
            </a:r>
            <a:r>
              <a:rPr lang="en-IN" sz="1600" dirty="0">
                <a:latin typeface="Times New Roman" panose="02020603050405020304" pitchFamily="18" charset="0"/>
                <a:cs typeface="Times New Roman" panose="02020603050405020304" pitchFamily="18" charset="0"/>
              </a:rPr>
              <a:t>, N., &amp; Supramaniam, M. (2019). </a:t>
            </a:r>
            <a:r>
              <a:rPr lang="en-IN" sz="1600" i="1" dirty="0">
                <a:latin typeface="Times New Roman" panose="02020603050405020304" pitchFamily="18" charset="0"/>
                <a:cs typeface="Times New Roman" panose="02020603050405020304" pitchFamily="18" charset="0"/>
              </a:rPr>
              <a:t>Ransomware threat and detection techniques: A review</a:t>
            </a:r>
            <a:r>
              <a:rPr lang="en-IN" sz="1600" dirty="0">
                <a:latin typeface="Times New Roman" panose="02020603050405020304" pitchFamily="18" charset="0"/>
                <a:cs typeface="Times New Roman" panose="02020603050405020304" pitchFamily="18" charset="0"/>
              </a:rPr>
              <a:t>. Int. J. </a:t>
            </a:r>
            <a:r>
              <a:rPr lang="en-IN" sz="1600" dirty="0" err="1">
                <a:latin typeface="Times New Roman" panose="02020603050405020304" pitchFamily="18" charset="0"/>
                <a:cs typeface="Times New Roman" panose="02020603050405020304" pitchFamily="18" charset="0"/>
              </a:rPr>
              <a:t>Comput</a:t>
            </a:r>
            <a:r>
              <a:rPr lang="en-IN" sz="1600" dirty="0">
                <a:latin typeface="Times New Roman" panose="02020603050405020304" pitchFamily="18" charset="0"/>
                <a:cs typeface="Times New Roman" panose="02020603050405020304" pitchFamily="18" charset="0"/>
              </a:rPr>
              <a:t>. Sci. </a:t>
            </a:r>
            <a:r>
              <a:rPr lang="en-IN" sz="1600" dirty="0" err="1">
                <a:latin typeface="Times New Roman" panose="02020603050405020304" pitchFamily="18" charset="0"/>
                <a:cs typeface="Times New Roman" panose="02020603050405020304" pitchFamily="18" charset="0"/>
              </a:rPr>
              <a:t>Netw</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Secur</a:t>
            </a:r>
            <a:r>
              <a:rPr lang="en-IN" sz="1600" dirty="0">
                <a:latin typeface="Times New Roman" panose="02020603050405020304" pitchFamily="18" charset="0"/>
                <a:cs typeface="Times New Roman" panose="02020603050405020304" pitchFamily="18" charset="0"/>
              </a:rPr>
              <a:t>, 19(2), 136.</a:t>
            </a: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Musonda, M., Zimba, A., &amp; </a:t>
            </a:r>
            <a:r>
              <a:rPr lang="en-IN" sz="1600" dirty="0" err="1">
                <a:latin typeface="Times New Roman" panose="02020603050405020304" pitchFamily="18" charset="0"/>
                <a:cs typeface="Times New Roman" panose="02020603050405020304" pitchFamily="18" charset="0"/>
              </a:rPr>
              <a:t>Sinyinda</a:t>
            </a:r>
            <a:r>
              <a:rPr lang="en-IN" sz="1600" dirty="0">
                <a:latin typeface="Times New Roman" panose="02020603050405020304" pitchFamily="18" charset="0"/>
                <a:cs typeface="Times New Roman" panose="02020603050405020304" pitchFamily="18" charset="0"/>
              </a:rPr>
              <a:t>, M. (2023). </a:t>
            </a:r>
            <a:r>
              <a:rPr lang="en-IN" sz="1600" i="1" dirty="0">
                <a:latin typeface="Times New Roman" panose="02020603050405020304" pitchFamily="18" charset="0"/>
                <a:cs typeface="Times New Roman" panose="02020603050405020304" pitchFamily="18" charset="0"/>
              </a:rPr>
              <a:t>Machine learning-based crypto ransomware detection model on Windows platforms</a:t>
            </a:r>
            <a:r>
              <a:rPr lang="en-IN" sz="1600" dirty="0">
                <a:latin typeface="Times New Roman" panose="02020603050405020304" pitchFamily="18" charset="0"/>
                <a:cs typeface="Times New Roman" panose="02020603050405020304" pitchFamily="18" charset="0"/>
              </a:rPr>
              <a:t>. ICICT-Zambia, 5(1), 141-147.</a:t>
            </a: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Ganfure</a:t>
            </a:r>
            <a:r>
              <a:rPr lang="en-US" sz="1600" dirty="0">
                <a:latin typeface="Times New Roman" panose="02020603050405020304" pitchFamily="18" charset="0"/>
                <a:cs typeface="Times New Roman" panose="02020603050405020304" pitchFamily="18" charset="0"/>
              </a:rPr>
              <a:t>, G. O., Wu, C.-F., Chang, Y.-H., &amp; Shih, W.-K. (2022). </a:t>
            </a:r>
            <a:r>
              <a:rPr lang="en-US" sz="1600" i="1" dirty="0" err="1">
                <a:latin typeface="Times New Roman" panose="02020603050405020304" pitchFamily="18" charset="0"/>
                <a:cs typeface="Times New Roman" panose="02020603050405020304" pitchFamily="18" charset="0"/>
              </a:rPr>
              <a:t>Deepware</a:t>
            </a:r>
            <a:r>
              <a:rPr lang="en-US" sz="1600" i="1" dirty="0">
                <a:latin typeface="Times New Roman" panose="02020603050405020304" pitchFamily="18" charset="0"/>
                <a:cs typeface="Times New Roman" panose="02020603050405020304" pitchFamily="18" charset="0"/>
              </a:rPr>
              <a:t>: Imaging performance counters with deep learning to detect ransomware</a:t>
            </a:r>
            <a:r>
              <a:rPr lang="en-US" sz="1600" dirty="0">
                <a:latin typeface="Times New Roman" panose="02020603050405020304" pitchFamily="18" charset="0"/>
                <a:cs typeface="Times New Roman" panose="02020603050405020304" pitchFamily="18" charset="0"/>
              </a:rPr>
              <a:t>. IEEE Transactions on Computers, 72(3), 600-613.</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Almomani, I., et al. (2021). </a:t>
            </a:r>
            <a:r>
              <a:rPr lang="en-US" sz="1600" i="1" dirty="0">
                <a:latin typeface="Times New Roman" panose="02020603050405020304" pitchFamily="18" charset="0"/>
                <a:cs typeface="Times New Roman" panose="02020603050405020304" pitchFamily="18" charset="0"/>
              </a:rPr>
              <a:t>Android ransomware detection using a hybrid evolutionary approach</a:t>
            </a:r>
            <a:r>
              <a:rPr lang="en-US" sz="1600" dirty="0">
                <a:latin typeface="Times New Roman" panose="02020603050405020304" pitchFamily="18" charset="0"/>
                <a:cs typeface="Times New Roman" panose="02020603050405020304" pitchFamily="18" charset="0"/>
              </a:rPr>
              <a:t>. IEEE Access, 9, 57674-57691.</a:t>
            </a:r>
            <a:endParaRPr lang="en-IN"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94AD21E-36D3-55FC-5FB7-3788CDB52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853" y="144244"/>
            <a:ext cx="1145854" cy="692081"/>
          </a:xfrm>
          <a:prstGeom prst="rect">
            <a:avLst/>
          </a:prstGeom>
        </p:spPr>
      </p:pic>
    </p:spTree>
    <p:extLst>
      <p:ext uri="{BB962C8B-B14F-4D97-AF65-F5344CB8AC3E}">
        <p14:creationId xmlns:p14="http://schemas.microsoft.com/office/powerpoint/2010/main" val="3788100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C780F8-395A-16AF-7B6F-230B44E7927D}"/>
              </a:ext>
            </a:extLst>
          </p:cNvPr>
          <p:cNvSpPr txBox="1"/>
          <p:nvPr/>
        </p:nvSpPr>
        <p:spPr>
          <a:xfrm>
            <a:off x="132328" y="991766"/>
            <a:ext cx="8672609" cy="2956387"/>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A fully automated, intelligent ransomware detection system is proposed for identifying malicious executable files through static analysis. By leveraging a Convolutional Neural Network (CNN)–based deep learning approach that analyzes executable files and images, the system accurately detects ransomware without executing the files. This approach enhances detection reliability while minimizing human intervention, computational overhead, and system risk, making it suitable for real-time and large-scale cybersecurity applications</a:t>
            </a:r>
            <a:r>
              <a:rPr lang="en-US" dirty="0"/>
              <a:t>.</a:t>
            </a:r>
          </a:p>
        </p:txBody>
      </p:sp>
      <p:sp>
        <p:nvSpPr>
          <p:cNvPr id="6" name="TextBox 5">
            <a:extLst>
              <a:ext uri="{FF2B5EF4-FFF2-40B4-BE49-F238E27FC236}">
                <a16:creationId xmlns:a16="http://schemas.microsoft.com/office/drawing/2014/main" id="{B8A24BD5-C42D-9EB8-A20C-6132156DCDF3}"/>
              </a:ext>
            </a:extLst>
          </p:cNvPr>
          <p:cNvSpPr txBox="1"/>
          <p:nvPr/>
        </p:nvSpPr>
        <p:spPr>
          <a:xfrm>
            <a:off x="2182633" y="194831"/>
            <a:ext cx="4572000" cy="584775"/>
          </a:xfrm>
          <a:prstGeom prst="rect">
            <a:avLst/>
          </a:prstGeom>
          <a:noFill/>
        </p:spPr>
        <p:txBody>
          <a:bodyPr wrap="square">
            <a:spAutoFit/>
          </a:bodyPr>
          <a:lstStyle/>
          <a:p>
            <a:pPr marL="0" indent="0" algn="ctr">
              <a:buNone/>
            </a:pPr>
            <a:r>
              <a:rPr lang="en-US" sz="3200" b="1" dirty="0">
                <a:solidFill>
                  <a:schemeClr val="accent1">
                    <a:lumMod val="50000"/>
                  </a:schemeClr>
                </a:solidFill>
                <a:latin typeface="Times New Roman" panose="02020603050405020304" pitchFamily="18" charset="0"/>
                <a:ea typeface="OpenSans-Bold" pitchFamily="34" charset="-122"/>
                <a:cs typeface="Times New Roman" panose="02020603050405020304" pitchFamily="18" charset="0"/>
              </a:rPr>
              <a:t>PURPOSE</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42883C3-FF37-C4C0-44C5-14C53A605D3F}"/>
              </a:ext>
            </a:extLst>
          </p:cNvPr>
          <p:cNvPicPr>
            <a:picLocks noChangeAspect="1"/>
          </p:cNvPicPr>
          <p:nvPr/>
        </p:nvPicPr>
        <p:blipFill>
          <a:blip r:embed="rId2"/>
          <a:stretch>
            <a:fillRect/>
          </a:stretch>
        </p:blipFill>
        <p:spPr>
          <a:xfrm>
            <a:off x="7911244" y="93806"/>
            <a:ext cx="1152525" cy="685800"/>
          </a:xfrm>
          <a:prstGeom prst="rect">
            <a:avLst/>
          </a:prstGeom>
        </p:spPr>
      </p:pic>
    </p:spTree>
    <p:extLst>
      <p:ext uri="{BB962C8B-B14F-4D97-AF65-F5344CB8AC3E}">
        <p14:creationId xmlns:p14="http://schemas.microsoft.com/office/powerpoint/2010/main" val="3480758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9C5CA3-7A8D-5097-B219-8FA43F5212B5}"/>
              </a:ext>
            </a:extLst>
          </p:cNvPr>
          <p:cNvSpPr txBox="1"/>
          <p:nvPr/>
        </p:nvSpPr>
        <p:spPr>
          <a:xfrm>
            <a:off x="2286000" y="256631"/>
            <a:ext cx="4572000" cy="584775"/>
          </a:xfrm>
          <a:prstGeom prst="rect">
            <a:avLst/>
          </a:prstGeom>
          <a:noFill/>
        </p:spPr>
        <p:txBody>
          <a:bodyPr wrap="square">
            <a:spAutoFit/>
          </a:bodyPr>
          <a:lstStyle/>
          <a:p>
            <a:pPr marL="0" indent="0" algn="ctr" rtl="0" eaLnBrk="1" latinLnBrk="0" hangingPunct="1">
              <a:buNone/>
            </a:pPr>
            <a:r>
              <a:rPr lang="en-US" sz="3200" b="1" dirty="0">
                <a:solidFill>
                  <a:srgbClr val="203864"/>
                </a:solidFill>
                <a:latin typeface="Times New Roman" panose="02020603050405020304" pitchFamily="18" charset="0"/>
                <a:ea typeface="OpenSans-Bold"/>
                <a:cs typeface="Times New Roman" panose="02020603050405020304" pitchFamily="18" charset="0"/>
              </a:rPr>
              <a:t>SCOPE</a:t>
            </a:r>
            <a:endParaRPr lang="en-US" sz="3200" dirty="0">
              <a:effectLst/>
            </a:endParaRPr>
          </a:p>
        </p:txBody>
      </p:sp>
      <p:sp>
        <p:nvSpPr>
          <p:cNvPr id="5" name="TextBox 4">
            <a:extLst>
              <a:ext uri="{FF2B5EF4-FFF2-40B4-BE49-F238E27FC236}">
                <a16:creationId xmlns:a16="http://schemas.microsoft.com/office/drawing/2014/main" id="{44972AE6-2FA5-F2EA-4985-89B6113CDADC}"/>
              </a:ext>
            </a:extLst>
          </p:cNvPr>
          <p:cNvSpPr txBox="1"/>
          <p:nvPr/>
        </p:nvSpPr>
        <p:spPr>
          <a:xfrm>
            <a:off x="230588" y="956703"/>
            <a:ext cx="8547652" cy="3366563"/>
          </a:xfrm>
          <a:prstGeom prst="rect">
            <a:avLst/>
          </a:prstGeom>
          <a:noFill/>
        </p:spPr>
        <p:txBody>
          <a:bodyPr wrap="square">
            <a:spAutoFit/>
          </a:bodyPr>
          <a:lstStyle/>
          <a:p>
            <a:pPr algn="just">
              <a:lnSpc>
                <a:spcPct val="150000"/>
              </a:lnSpc>
              <a:buNone/>
            </a:pPr>
            <a:r>
              <a:rPr lang="en-US" dirty="0">
                <a:latin typeface="Times New Roman" panose="02020603050405020304" pitchFamily="18" charset="0"/>
                <a:cs typeface="Times New Roman" panose="02020603050405020304" pitchFamily="18" charset="0"/>
              </a:rPr>
              <a:t>An advanced cybersecurity framework is developed to enable automated detection of ransomware using static analysis of executable files. The solution covers the complete workflow, including executable file collection, binary-to-image conversion, feature learning through Convolutional Neural Networks (CNNs), and performance evaluation using standard metrics. The system is integrated into a deployable architecture comprising a Flask-based backend application, supporting real-time file scanning and monitoring. This framework ensures reliability, scalability, and practical applicability for enterprise systems, end-user devices, and large-scale cybersecurity environments.</a:t>
            </a:r>
          </a:p>
        </p:txBody>
      </p:sp>
      <p:pic>
        <p:nvPicPr>
          <p:cNvPr id="7" name="Picture 6">
            <a:extLst>
              <a:ext uri="{FF2B5EF4-FFF2-40B4-BE49-F238E27FC236}">
                <a16:creationId xmlns:a16="http://schemas.microsoft.com/office/drawing/2014/main" id="{F9FBA372-0594-230B-CC1D-CC1A2D9F0CA3}"/>
              </a:ext>
            </a:extLst>
          </p:cNvPr>
          <p:cNvPicPr>
            <a:picLocks noChangeAspect="1"/>
          </p:cNvPicPr>
          <p:nvPr/>
        </p:nvPicPr>
        <p:blipFill>
          <a:blip r:embed="rId2"/>
          <a:stretch>
            <a:fillRect/>
          </a:stretch>
        </p:blipFill>
        <p:spPr>
          <a:xfrm>
            <a:off x="7625715" y="134434"/>
            <a:ext cx="1152525" cy="685800"/>
          </a:xfrm>
          <a:prstGeom prst="rect">
            <a:avLst/>
          </a:prstGeom>
        </p:spPr>
      </p:pic>
    </p:spTree>
    <p:extLst>
      <p:ext uri="{BB962C8B-B14F-4D97-AF65-F5344CB8AC3E}">
        <p14:creationId xmlns:p14="http://schemas.microsoft.com/office/powerpoint/2010/main" val="2903091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itle"/>
          <p:cNvSpPr/>
          <p:nvPr/>
        </p:nvSpPr>
        <p:spPr>
          <a:xfrm>
            <a:off x="0" y="145668"/>
            <a:ext cx="9090660" cy="505810"/>
          </a:xfrm>
          <a:prstGeom prst="rect">
            <a:avLst/>
          </a:prstGeom>
          <a:noFill/>
          <a:ln/>
        </p:spPr>
        <p:txBody>
          <a:bodyPr wrap="square" rtlCol="0" anchor="ctr"/>
          <a:lstStyle/>
          <a:p>
            <a:pPr marL="0" indent="0" algn="ctr">
              <a:buNone/>
            </a:pPr>
            <a:r>
              <a:rPr lang="en-US" sz="3200" b="1" dirty="0">
                <a:solidFill>
                  <a:schemeClr val="accent1">
                    <a:lumMod val="50000"/>
                  </a:schemeClr>
                </a:solidFill>
                <a:latin typeface="Times New Roman" panose="02020603050405020304" pitchFamily="18" charset="0"/>
                <a:ea typeface="OpenSans-Bold" pitchFamily="34" charset="-122"/>
                <a:cs typeface="Times New Roman" panose="02020603050405020304" pitchFamily="18" charset="0"/>
              </a:rPr>
              <a:t>PROBLEM STATEMENT</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Subtitle 1"/>
          <p:cNvSpPr/>
          <p:nvPr/>
        </p:nvSpPr>
        <p:spPr>
          <a:xfrm>
            <a:off x="584323" y="-392432"/>
            <a:ext cx="5525485" cy="2612047"/>
          </a:xfrm>
          <a:prstGeom prst="rect">
            <a:avLst/>
          </a:prstGeom>
          <a:noFill/>
          <a:ln/>
        </p:spPr>
        <p:txBody>
          <a:bodyPr wrap="square" rtlCol="0" anchor="ctr"/>
          <a:lstStyle/>
          <a:p>
            <a:pPr algn="l"/>
            <a:endParaRPr lang="en-US" sz="1600" dirty="0">
              <a:latin typeface="Times New Roman" panose="02020603050405020304" pitchFamily="18" charset="0"/>
              <a:cs typeface="Times New Roman" panose="02020603050405020304" pitchFamily="18" charset="0"/>
            </a:endParaRPr>
          </a:p>
        </p:txBody>
      </p:sp>
      <p:sp>
        <p:nvSpPr>
          <p:cNvPr id="5" name="Paragraph 1"/>
          <p:cNvSpPr/>
          <p:nvPr/>
        </p:nvSpPr>
        <p:spPr>
          <a:xfrm>
            <a:off x="182265" y="547085"/>
            <a:ext cx="5690634" cy="3688576"/>
          </a:xfrm>
          <a:prstGeom prst="rect">
            <a:avLst/>
          </a:prstGeom>
          <a:noFill/>
          <a:ln/>
        </p:spPr>
        <p:txBody>
          <a:bodyPr wrap="square" rtlCol="0" anchor="ctr"/>
          <a:lstStyle/>
          <a:p>
            <a:pPr marL="0" indent="0" algn="just">
              <a:buNone/>
            </a:pPr>
            <a:endParaRPr lang="en-US"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48085F6-5B4F-781B-B8E3-7D45312A5AF4}"/>
              </a:ext>
            </a:extLst>
          </p:cNvPr>
          <p:cNvSpPr txBox="1"/>
          <p:nvPr/>
        </p:nvSpPr>
        <p:spPr>
          <a:xfrm>
            <a:off x="182265" y="1267931"/>
            <a:ext cx="8779470" cy="21200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Ransomware attacks are increasing and can easily bypass traditional antivirus systems.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Attackers </a:t>
            </a:r>
            <a:r>
              <a:rPr lang="en-US" b="1" dirty="0">
                <a:latin typeface="Times New Roman" panose="02020603050405020304" pitchFamily="18" charset="0"/>
                <a:cs typeface="Times New Roman" panose="02020603050405020304" pitchFamily="18" charset="0"/>
              </a:rPr>
              <a:t>frequently modify </a:t>
            </a:r>
            <a:r>
              <a:rPr lang="en-US" dirty="0">
                <a:latin typeface="Times New Roman" panose="02020603050405020304" pitchFamily="18" charset="0"/>
                <a:cs typeface="Times New Roman" panose="02020603050405020304" pitchFamily="18" charset="0"/>
              </a:rPr>
              <a:t>ransomware code, making detection ineffective.</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Users remain at high risk of </a:t>
            </a:r>
            <a:r>
              <a:rPr lang="en-US" b="1" dirty="0">
                <a:latin typeface="Times New Roman" panose="02020603050405020304" pitchFamily="18" charset="0"/>
                <a:cs typeface="Times New Roman" panose="02020603050405020304" pitchFamily="18" charset="0"/>
              </a:rPr>
              <a:t>data loss and system disruption </a:t>
            </a:r>
            <a:r>
              <a:rPr lang="en-US" dirty="0">
                <a:latin typeface="Times New Roman" panose="02020603050405020304" pitchFamily="18" charset="0"/>
                <a:cs typeface="Times New Roman" panose="02020603050405020304" pitchFamily="18" charset="0"/>
              </a:rPr>
              <a:t>due to undetected ransomware</a:t>
            </a: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Lack of real‑time alert systems </a:t>
            </a:r>
            <a:r>
              <a:rPr lang="en-US" dirty="0">
                <a:latin typeface="Times New Roman" panose="02020603050405020304" pitchFamily="18" charset="0"/>
                <a:cs typeface="Times New Roman" panose="02020603050405020304" pitchFamily="18" charset="0"/>
              </a:rPr>
              <a:t>that notify users instantly during ransomware detection. </a:t>
            </a:r>
          </a:p>
        </p:txBody>
      </p:sp>
      <p:pic>
        <p:nvPicPr>
          <p:cNvPr id="2" name="Picture 1">
            <a:extLst>
              <a:ext uri="{FF2B5EF4-FFF2-40B4-BE49-F238E27FC236}">
                <a16:creationId xmlns:a16="http://schemas.microsoft.com/office/drawing/2014/main" id="{AAAF3349-4E54-23EC-0006-59C9B8444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345" y="159169"/>
            <a:ext cx="1145854" cy="6920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08C3ED-00D6-CAC2-17FC-8297467E3159}"/>
              </a:ext>
            </a:extLst>
          </p:cNvPr>
          <p:cNvSpPr txBox="1"/>
          <p:nvPr/>
        </p:nvSpPr>
        <p:spPr>
          <a:xfrm>
            <a:off x="322729" y="167150"/>
            <a:ext cx="8283389" cy="584775"/>
          </a:xfrm>
          <a:prstGeom prst="rect">
            <a:avLst/>
          </a:prstGeom>
          <a:noFill/>
        </p:spPr>
        <p:txBody>
          <a:bodyPr wrap="square">
            <a:spAutoFit/>
          </a:bodyPr>
          <a:lstStyle/>
          <a:p>
            <a:pPr marL="0" indent="0" algn="ctr">
              <a:buNone/>
            </a:pPr>
            <a:r>
              <a:rPr lang="en-US" sz="3200" b="1" dirty="0">
                <a:solidFill>
                  <a:schemeClr val="accent1">
                    <a:lumMod val="50000"/>
                  </a:schemeClr>
                </a:solidFill>
                <a:latin typeface="Times New Roman" panose="02020603050405020304" pitchFamily="18" charset="0"/>
                <a:cs typeface="Times New Roman" panose="02020603050405020304" pitchFamily="18" charset="0"/>
              </a:rPr>
              <a:t>INTRODUCTION</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5D7B218-422E-C304-EDA2-9E62601817DE}"/>
              </a:ext>
            </a:extLst>
          </p:cNvPr>
          <p:cNvSpPr txBox="1"/>
          <p:nvPr/>
        </p:nvSpPr>
        <p:spPr>
          <a:xfrm>
            <a:off x="246036" y="1031989"/>
            <a:ext cx="8651927" cy="3741409"/>
          </a:xfrm>
          <a:prstGeom prst="rect">
            <a:avLst/>
          </a:prstGeom>
          <a:noFill/>
        </p:spPr>
        <p:txBody>
          <a:bodyPr wrap="square">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Ransomware is a highly destructive type of malware that leads to substantial financial losses and operational disruptions for individuals and organizations worldwide. Many attacks go undetected until after files are encrypted, complicating recovery efforts. Traditional detection methods often fail against new ransomware variants and may require executing suspicious files, introducing security risks. A safer approach is static analysis, but manual inspection of binary data is complex and time-consuming. By converting executable files into grayscale images, it's possible to extract meaningful patterns. Convolutional Neural Networks (CNNs) can learn these patterns, allowing them to differentiate between ransomware and legitimate software. The project proposes a CNN-based detection system that analyzes executables without execution, providing an efficient and accurate method for modern ransomware defense.</a:t>
            </a:r>
          </a:p>
        </p:txBody>
      </p:sp>
      <p:sp>
        <p:nvSpPr>
          <p:cNvPr id="15" name="Rectangle 11">
            <a:extLst>
              <a:ext uri="{FF2B5EF4-FFF2-40B4-BE49-F238E27FC236}">
                <a16:creationId xmlns:a16="http://schemas.microsoft.com/office/drawing/2014/main" id="{F56A2D09-BA2F-5A20-F1D8-0593A3C1D502}"/>
              </a:ext>
            </a:extLst>
          </p:cNvPr>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0D731088-D26A-F20B-C1D8-3514AEF3C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7865" y="167150"/>
            <a:ext cx="1145854" cy="692081"/>
          </a:xfrm>
          <a:prstGeom prst="rect">
            <a:avLst/>
          </a:prstGeom>
        </p:spPr>
      </p:pic>
    </p:spTree>
    <p:extLst>
      <p:ext uri="{BB962C8B-B14F-4D97-AF65-F5344CB8AC3E}">
        <p14:creationId xmlns:p14="http://schemas.microsoft.com/office/powerpoint/2010/main" val="2726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itle"/>
          <p:cNvSpPr/>
          <p:nvPr/>
        </p:nvSpPr>
        <p:spPr>
          <a:xfrm>
            <a:off x="322729" y="-171616"/>
            <a:ext cx="8275704" cy="1266038"/>
          </a:xfrm>
          <a:prstGeom prst="rect">
            <a:avLst/>
          </a:prstGeom>
          <a:noFill/>
          <a:ln/>
        </p:spPr>
        <p:txBody>
          <a:bodyPr wrap="square" rtlCol="0" anchor="ctr"/>
          <a:lstStyle/>
          <a:p>
            <a:pPr marL="0" indent="0" algn="ctr">
              <a:buNone/>
            </a:pPr>
            <a:r>
              <a:rPr lang="en-US" sz="3200" b="1" dirty="0">
                <a:solidFill>
                  <a:schemeClr val="accent1">
                    <a:lumMod val="50000"/>
                  </a:schemeClr>
                </a:solidFill>
                <a:latin typeface="Times New Roman" panose="02020603050405020304" pitchFamily="18" charset="0"/>
                <a:ea typeface="OpenSans-Bold" pitchFamily="34" charset="-122"/>
                <a:cs typeface="Times New Roman" panose="02020603050405020304" pitchFamily="18" charset="0"/>
              </a:rPr>
              <a:t>OBJECTIVES </a:t>
            </a:r>
            <a:endParaRPr lang="en-US" sz="32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DBD6302-B8A4-36EA-8C35-8DF17466A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417" y="159169"/>
            <a:ext cx="1145854" cy="692081"/>
          </a:xfrm>
          <a:prstGeom prst="rect">
            <a:avLst/>
          </a:prstGeom>
        </p:spPr>
      </p:pic>
      <p:sp>
        <p:nvSpPr>
          <p:cNvPr id="3" name="Rectangle 1">
            <a:extLst>
              <a:ext uri="{FF2B5EF4-FFF2-40B4-BE49-F238E27FC236}">
                <a16:creationId xmlns:a16="http://schemas.microsoft.com/office/drawing/2014/main" id="{6FB13D31-D794-1FB0-A8B6-FC82C9BC1104}"/>
              </a:ext>
            </a:extLst>
          </p:cNvPr>
          <p:cNvSpPr>
            <a:spLocks noChangeArrowheads="1"/>
          </p:cNvSpPr>
          <p:nvPr/>
        </p:nvSpPr>
        <p:spPr bwMode="auto">
          <a:xfrm>
            <a:off x="322729" y="1133351"/>
            <a:ext cx="8654976" cy="2535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Improve detection accuracy and robustness using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diverse malware and benign datasets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 model generalization through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regularization techniques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such as dropout, data normalization, and adaptive learning rate optimization.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ransomware detection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without executing files to ensure system safety.</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Reduce computational complexity and inference time to support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scanning and monitoring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web and desktop platforms.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1637093-6758-C2AB-B47F-3D9A70992AB6}"/>
              </a:ext>
            </a:extLst>
          </p:cNvPr>
          <p:cNvGraphicFramePr>
            <a:graphicFrameLocks noGrp="1"/>
          </p:cNvGraphicFramePr>
          <p:nvPr>
            <p:extLst>
              <p:ext uri="{D42A27DB-BD31-4B8C-83A1-F6EECF244321}">
                <p14:modId xmlns:p14="http://schemas.microsoft.com/office/powerpoint/2010/main" val="1956808597"/>
              </p:ext>
            </p:extLst>
          </p:nvPr>
        </p:nvGraphicFramePr>
        <p:xfrm>
          <a:off x="334451" y="964661"/>
          <a:ext cx="8662240" cy="518160"/>
        </p:xfrm>
        <a:graphic>
          <a:graphicData uri="http://schemas.openxmlformats.org/drawingml/2006/table">
            <a:tbl>
              <a:tblPr>
                <a:tableStyleId>{284E427A-3D55-4303-BF80-6455036E1DE7}</a:tableStyleId>
              </a:tblPr>
              <a:tblGrid>
                <a:gridCol w="1732448">
                  <a:extLst>
                    <a:ext uri="{9D8B030D-6E8A-4147-A177-3AD203B41FA5}">
                      <a16:colId xmlns:a16="http://schemas.microsoft.com/office/drawing/2014/main" val="3579213733"/>
                    </a:ext>
                  </a:extLst>
                </a:gridCol>
                <a:gridCol w="1732448">
                  <a:extLst>
                    <a:ext uri="{9D8B030D-6E8A-4147-A177-3AD203B41FA5}">
                      <a16:colId xmlns:a16="http://schemas.microsoft.com/office/drawing/2014/main" val="2697520369"/>
                    </a:ext>
                  </a:extLst>
                </a:gridCol>
                <a:gridCol w="1732448">
                  <a:extLst>
                    <a:ext uri="{9D8B030D-6E8A-4147-A177-3AD203B41FA5}">
                      <a16:colId xmlns:a16="http://schemas.microsoft.com/office/drawing/2014/main" val="1615183917"/>
                    </a:ext>
                  </a:extLst>
                </a:gridCol>
                <a:gridCol w="1732448">
                  <a:extLst>
                    <a:ext uri="{9D8B030D-6E8A-4147-A177-3AD203B41FA5}">
                      <a16:colId xmlns:a16="http://schemas.microsoft.com/office/drawing/2014/main" val="1088408859"/>
                    </a:ext>
                  </a:extLst>
                </a:gridCol>
                <a:gridCol w="1732448">
                  <a:extLst>
                    <a:ext uri="{9D8B030D-6E8A-4147-A177-3AD203B41FA5}">
                      <a16:colId xmlns:a16="http://schemas.microsoft.com/office/drawing/2014/main" val="2274894586"/>
                    </a:ext>
                  </a:extLst>
                </a:gridCol>
              </a:tblGrid>
              <a:tr h="0">
                <a:tc>
                  <a:txBody>
                    <a:bodyPr/>
                    <a:lstStyle/>
                    <a:p>
                      <a:pPr>
                        <a:buNone/>
                      </a:pPr>
                      <a:r>
                        <a:rPr lang="en-US" sz="1400" b="1" dirty="0">
                          <a:latin typeface="Times New Roman" panose="02020603050405020304" pitchFamily="18" charset="0"/>
                          <a:cs typeface="Times New Roman" panose="02020603050405020304" pitchFamily="18" charset="0"/>
                        </a:rPr>
                        <a:t>Author(s)</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400" b="1" dirty="0">
                          <a:latin typeface="Times New Roman" panose="02020603050405020304" pitchFamily="18" charset="0"/>
                          <a:cs typeface="Times New Roman" panose="02020603050405020304" pitchFamily="18" charset="0"/>
                        </a:rPr>
                        <a:t>Research Paper Title</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400" b="1" dirty="0">
                          <a:latin typeface="Times New Roman" panose="02020603050405020304" pitchFamily="18" charset="0"/>
                          <a:cs typeface="Times New Roman" panose="02020603050405020304" pitchFamily="18" charset="0"/>
                        </a:rPr>
                        <a:t>Advantages</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400" b="1" dirty="0">
                          <a:latin typeface="Times New Roman" panose="02020603050405020304" pitchFamily="18" charset="0"/>
                          <a:cs typeface="Times New Roman" panose="02020603050405020304" pitchFamily="18" charset="0"/>
                        </a:rPr>
                        <a:t>Disadvantages</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400" b="1" dirty="0">
                          <a:latin typeface="Times New Roman" panose="02020603050405020304" pitchFamily="18" charset="0"/>
                          <a:cs typeface="Times New Roman" panose="02020603050405020304" pitchFamily="18" charset="0"/>
                        </a:rPr>
                        <a:t>Implementation in Project</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53999045"/>
                  </a:ext>
                </a:extLst>
              </a:tr>
            </a:tbl>
          </a:graphicData>
        </a:graphic>
      </p:graphicFrame>
      <p:graphicFrame>
        <p:nvGraphicFramePr>
          <p:cNvPr id="3" name="Table 2">
            <a:extLst>
              <a:ext uri="{FF2B5EF4-FFF2-40B4-BE49-F238E27FC236}">
                <a16:creationId xmlns:a16="http://schemas.microsoft.com/office/drawing/2014/main" id="{CA266EF1-712D-865D-6BAB-EF78D658240D}"/>
              </a:ext>
            </a:extLst>
          </p:cNvPr>
          <p:cNvGraphicFramePr>
            <a:graphicFrameLocks noGrp="1"/>
          </p:cNvGraphicFramePr>
          <p:nvPr>
            <p:extLst>
              <p:ext uri="{D42A27DB-BD31-4B8C-83A1-F6EECF244321}">
                <p14:modId xmlns:p14="http://schemas.microsoft.com/office/powerpoint/2010/main" val="1328549451"/>
              </p:ext>
            </p:extLst>
          </p:nvPr>
        </p:nvGraphicFramePr>
        <p:xfrm>
          <a:off x="334453" y="3154648"/>
          <a:ext cx="8662240" cy="1005840"/>
        </p:xfrm>
        <a:graphic>
          <a:graphicData uri="http://schemas.openxmlformats.org/drawingml/2006/table">
            <a:tbl>
              <a:tblPr>
                <a:tableStyleId>{5DA37D80-6434-44D0-A028-1B22A696006F}</a:tableStyleId>
              </a:tblPr>
              <a:tblGrid>
                <a:gridCol w="1732448">
                  <a:extLst>
                    <a:ext uri="{9D8B030D-6E8A-4147-A177-3AD203B41FA5}">
                      <a16:colId xmlns:a16="http://schemas.microsoft.com/office/drawing/2014/main" val="181258034"/>
                    </a:ext>
                  </a:extLst>
                </a:gridCol>
                <a:gridCol w="1732448">
                  <a:extLst>
                    <a:ext uri="{9D8B030D-6E8A-4147-A177-3AD203B41FA5}">
                      <a16:colId xmlns:a16="http://schemas.microsoft.com/office/drawing/2014/main" val="987865234"/>
                    </a:ext>
                  </a:extLst>
                </a:gridCol>
                <a:gridCol w="1732448">
                  <a:extLst>
                    <a:ext uri="{9D8B030D-6E8A-4147-A177-3AD203B41FA5}">
                      <a16:colId xmlns:a16="http://schemas.microsoft.com/office/drawing/2014/main" val="22264935"/>
                    </a:ext>
                  </a:extLst>
                </a:gridCol>
                <a:gridCol w="1732448">
                  <a:extLst>
                    <a:ext uri="{9D8B030D-6E8A-4147-A177-3AD203B41FA5}">
                      <a16:colId xmlns:a16="http://schemas.microsoft.com/office/drawing/2014/main" val="3118641533"/>
                    </a:ext>
                  </a:extLst>
                </a:gridCol>
                <a:gridCol w="1732448">
                  <a:extLst>
                    <a:ext uri="{9D8B030D-6E8A-4147-A177-3AD203B41FA5}">
                      <a16:colId xmlns:a16="http://schemas.microsoft.com/office/drawing/2014/main" val="1027784400"/>
                    </a:ext>
                  </a:extLst>
                </a:gridCol>
              </a:tblGrid>
              <a:tr h="0">
                <a:tc>
                  <a:txBody>
                    <a:bodyPr/>
                    <a:lstStyle/>
                    <a:p>
                      <a:pPr>
                        <a:buNone/>
                      </a:pPr>
                      <a:r>
                        <a:rPr lang="en-US" sz="1400" b="1" dirty="0">
                          <a:latin typeface="Times New Roman" panose="02020603050405020304" pitchFamily="18" charset="0"/>
                          <a:cs typeface="Times New Roman" panose="02020603050405020304" pitchFamily="18" charset="0"/>
                        </a:rPr>
                        <a:t>Nataraj et al.</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Malware Images: Visualization and Automatic Classification</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Converts malware binaries into images; CNNs achieve high accuracy; avoids execution</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Limited to static analysis; sensitive to dataset quality</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Inspired binary-to-image conversion for ransomware detection</a:t>
                      </a:r>
                    </a:p>
                  </a:txBody>
                  <a:tcPr anchor="ctr"/>
                </a:tc>
                <a:extLst>
                  <a:ext uri="{0D108BD9-81ED-4DB2-BD59-A6C34878D82A}">
                    <a16:rowId xmlns:a16="http://schemas.microsoft.com/office/drawing/2014/main" val="4291940802"/>
                  </a:ext>
                </a:extLst>
              </a:tr>
            </a:tbl>
          </a:graphicData>
        </a:graphic>
      </p:graphicFrame>
      <p:graphicFrame>
        <p:nvGraphicFramePr>
          <p:cNvPr id="4" name="Table 3">
            <a:extLst>
              <a:ext uri="{FF2B5EF4-FFF2-40B4-BE49-F238E27FC236}">
                <a16:creationId xmlns:a16="http://schemas.microsoft.com/office/drawing/2014/main" id="{F6D55564-7CDC-DE08-2DE1-F52250572F74}"/>
              </a:ext>
            </a:extLst>
          </p:cNvPr>
          <p:cNvGraphicFramePr>
            <a:graphicFrameLocks noGrp="1"/>
          </p:cNvGraphicFramePr>
          <p:nvPr>
            <p:extLst>
              <p:ext uri="{D42A27DB-BD31-4B8C-83A1-F6EECF244321}">
                <p14:modId xmlns:p14="http://schemas.microsoft.com/office/powerpoint/2010/main" val="3847561355"/>
              </p:ext>
            </p:extLst>
          </p:nvPr>
        </p:nvGraphicFramePr>
        <p:xfrm>
          <a:off x="334451" y="4157122"/>
          <a:ext cx="8662240" cy="822960"/>
        </p:xfrm>
        <a:graphic>
          <a:graphicData uri="http://schemas.openxmlformats.org/drawingml/2006/table">
            <a:tbl>
              <a:tblPr>
                <a:tableStyleId>{5DA37D80-6434-44D0-A028-1B22A696006F}</a:tableStyleId>
              </a:tblPr>
              <a:tblGrid>
                <a:gridCol w="1732448">
                  <a:extLst>
                    <a:ext uri="{9D8B030D-6E8A-4147-A177-3AD203B41FA5}">
                      <a16:colId xmlns:a16="http://schemas.microsoft.com/office/drawing/2014/main" val="662299526"/>
                    </a:ext>
                  </a:extLst>
                </a:gridCol>
                <a:gridCol w="1732448">
                  <a:extLst>
                    <a:ext uri="{9D8B030D-6E8A-4147-A177-3AD203B41FA5}">
                      <a16:colId xmlns:a16="http://schemas.microsoft.com/office/drawing/2014/main" val="3154233275"/>
                    </a:ext>
                  </a:extLst>
                </a:gridCol>
                <a:gridCol w="1732448">
                  <a:extLst>
                    <a:ext uri="{9D8B030D-6E8A-4147-A177-3AD203B41FA5}">
                      <a16:colId xmlns:a16="http://schemas.microsoft.com/office/drawing/2014/main" val="2602156433"/>
                    </a:ext>
                  </a:extLst>
                </a:gridCol>
                <a:gridCol w="1732448">
                  <a:extLst>
                    <a:ext uri="{9D8B030D-6E8A-4147-A177-3AD203B41FA5}">
                      <a16:colId xmlns:a16="http://schemas.microsoft.com/office/drawing/2014/main" val="3417500103"/>
                    </a:ext>
                  </a:extLst>
                </a:gridCol>
                <a:gridCol w="1732448">
                  <a:extLst>
                    <a:ext uri="{9D8B030D-6E8A-4147-A177-3AD203B41FA5}">
                      <a16:colId xmlns:a16="http://schemas.microsoft.com/office/drawing/2014/main" val="1388988581"/>
                    </a:ext>
                  </a:extLst>
                </a:gridCol>
              </a:tblGrid>
              <a:tr h="0">
                <a:tc>
                  <a:txBody>
                    <a:bodyPr/>
                    <a:lstStyle/>
                    <a:p>
                      <a:pPr>
                        <a:buNone/>
                      </a:pPr>
                      <a:r>
                        <a:rPr lang="en-US" sz="1400" b="1" dirty="0" err="1">
                          <a:latin typeface="Times New Roman" panose="02020603050405020304" pitchFamily="18" charset="0"/>
                          <a:cs typeface="Times New Roman" panose="02020603050405020304" pitchFamily="18" charset="0"/>
                        </a:rPr>
                        <a:t>Sgandurra</a:t>
                      </a:r>
                      <a:r>
                        <a:rPr lang="en-US" sz="1400" b="1" dirty="0">
                          <a:latin typeface="Times New Roman" panose="02020603050405020304" pitchFamily="18" charset="0"/>
                          <a:cs typeface="Times New Roman" panose="02020603050405020304" pitchFamily="18" charset="0"/>
                        </a:rPr>
                        <a:t> et al.</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Automated Dynamic Analysis of Ransomware (</a:t>
                      </a:r>
                      <a:r>
                        <a:rPr lang="en-US" sz="1200" dirty="0" err="1">
                          <a:latin typeface="Times New Roman" panose="02020603050405020304" pitchFamily="18" charset="0"/>
                          <a:cs typeface="Times New Roman" panose="02020603050405020304" pitchFamily="18" charset="0"/>
                        </a:rPr>
                        <a:t>EldeRan</a:t>
                      </a:r>
                      <a:r>
                        <a:rPr lang="en-US" sz="1200" dirty="0">
                          <a:latin typeface="Times New Roman" panose="02020603050405020304" pitchFamily="18" charset="0"/>
                          <a:cs typeface="Times New Roman" panose="02020603050405020304" pitchFamily="18" charset="0"/>
                        </a:rPr>
                        <a:t>)</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Early detection of ransomware behavior; effective against obfuscation</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Requires sandbox execution; high computational cost</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Highlights importance of ransomware-specific feature learning</a:t>
                      </a:r>
                    </a:p>
                  </a:txBody>
                  <a:tcPr anchor="ctr"/>
                </a:tc>
                <a:extLst>
                  <a:ext uri="{0D108BD9-81ED-4DB2-BD59-A6C34878D82A}">
                    <a16:rowId xmlns:a16="http://schemas.microsoft.com/office/drawing/2014/main" val="2287502564"/>
                  </a:ext>
                </a:extLst>
              </a:tr>
            </a:tbl>
          </a:graphicData>
        </a:graphic>
      </p:graphicFrame>
      <p:graphicFrame>
        <p:nvGraphicFramePr>
          <p:cNvPr id="5" name="Table 4">
            <a:extLst>
              <a:ext uri="{FF2B5EF4-FFF2-40B4-BE49-F238E27FC236}">
                <a16:creationId xmlns:a16="http://schemas.microsoft.com/office/drawing/2014/main" id="{5594DB8B-27E0-4DC6-F716-7A89A3D1BCF0}"/>
              </a:ext>
            </a:extLst>
          </p:cNvPr>
          <p:cNvGraphicFramePr>
            <a:graphicFrameLocks noGrp="1"/>
          </p:cNvGraphicFramePr>
          <p:nvPr>
            <p:extLst>
              <p:ext uri="{D42A27DB-BD31-4B8C-83A1-F6EECF244321}">
                <p14:modId xmlns:p14="http://schemas.microsoft.com/office/powerpoint/2010/main" val="1027679512"/>
              </p:ext>
            </p:extLst>
          </p:nvPr>
        </p:nvGraphicFramePr>
        <p:xfrm>
          <a:off x="334453" y="2335054"/>
          <a:ext cx="8662240" cy="822960"/>
        </p:xfrm>
        <a:graphic>
          <a:graphicData uri="http://schemas.openxmlformats.org/drawingml/2006/table">
            <a:tbl>
              <a:tblPr>
                <a:tableStyleId>{5DA37D80-6434-44D0-A028-1B22A696006F}</a:tableStyleId>
              </a:tblPr>
              <a:tblGrid>
                <a:gridCol w="1732448">
                  <a:extLst>
                    <a:ext uri="{9D8B030D-6E8A-4147-A177-3AD203B41FA5}">
                      <a16:colId xmlns:a16="http://schemas.microsoft.com/office/drawing/2014/main" val="1628128308"/>
                    </a:ext>
                  </a:extLst>
                </a:gridCol>
                <a:gridCol w="1732448">
                  <a:extLst>
                    <a:ext uri="{9D8B030D-6E8A-4147-A177-3AD203B41FA5}">
                      <a16:colId xmlns:a16="http://schemas.microsoft.com/office/drawing/2014/main" val="722859655"/>
                    </a:ext>
                  </a:extLst>
                </a:gridCol>
                <a:gridCol w="1732448">
                  <a:extLst>
                    <a:ext uri="{9D8B030D-6E8A-4147-A177-3AD203B41FA5}">
                      <a16:colId xmlns:a16="http://schemas.microsoft.com/office/drawing/2014/main" val="2110782483"/>
                    </a:ext>
                  </a:extLst>
                </a:gridCol>
                <a:gridCol w="1732448">
                  <a:extLst>
                    <a:ext uri="{9D8B030D-6E8A-4147-A177-3AD203B41FA5}">
                      <a16:colId xmlns:a16="http://schemas.microsoft.com/office/drawing/2014/main" val="321795218"/>
                    </a:ext>
                  </a:extLst>
                </a:gridCol>
                <a:gridCol w="1732448">
                  <a:extLst>
                    <a:ext uri="{9D8B030D-6E8A-4147-A177-3AD203B41FA5}">
                      <a16:colId xmlns:a16="http://schemas.microsoft.com/office/drawing/2014/main" val="1085869853"/>
                    </a:ext>
                  </a:extLst>
                </a:gridCol>
              </a:tblGrid>
              <a:tr h="0">
                <a:tc>
                  <a:txBody>
                    <a:bodyPr/>
                    <a:lstStyle/>
                    <a:p>
                      <a:pPr>
                        <a:buNone/>
                      </a:pPr>
                      <a:r>
                        <a:rPr lang="en-US" sz="1400" b="1" dirty="0" err="1">
                          <a:latin typeface="Times New Roman" panose="02020603050405020304" pitchFamily="18" charset="0"/>
                          <a:cs typeface="Times New Roman" panose="02020603050405020304" pitchFamily="18" charset="0"/>
                        </a:rPr>
                        <a:t>Kolosnjaji</a:t>
                      </a:r>
                      <a:r>
                        <a:rPr lang="en-US" sz="1400" b="1" dirty="0">
                          <a:latin typeface="Times New Roman" panose="02020603050405020304" pitchFamily="18" charset="0"/>
                          <a:cs typeface="Times New Roman" panose="02020603050405020304" pitchFamily="18" charset="0"/>
                        </a:rPr>
                        <a:t> et al.</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Deep Learning for Classification of Malware System Call Sequences</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Deep learning captures complex malware patterns; good detection accuracy</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Requires dynamic execution; prone to sandbox evasion</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Motivated static deep learning approach to avoid execution</a:t>
                      </a:r>
                    </a:p>
                  </a:txBody>
                  <a:tcPr anchor="ctr"/>
                </a:tc>
                <a:extLst>
                  <a:ext uri="{0D108BD9-81ED-4DB2-BD59-A6C34878D82A}">
                    <a16:rowId xmlns:a16="http://schemas.microsoft.com/office/drawing/2014/main" val="2356180513"/>
                  </a:ext>
                </a:extLst>
              </a:tr>
            </a:tbl>
          </a:graphicData>
        </a:graphic>
      </p:graphicFrame>
      <p:graphicFrame>
        <p:nvGraphicFramePr>
          <p:cNvPr id="7" name="Table 6">
            <a:extLst>
              <a:ext uri="{FF2B5EF4-FFF2-40B4-BE49-F238E27FC236}">
                <a16:creationId xmlns:a16="http://schemas.microsoft.com/office/drawing/2014/main" id="{D505F642-EB55-62D3-39D9-D11F1E886510}"/>
              </a:ext>
            </a:extLst>
          </p:cNvPr>
          <p:cNvGraphicFramePr>
            <a:graphicFrameLocks noGrp="1"/>
          </p:cNvGraphicFramePr>
          <p:nvPr>
            <p:extLst>
              <p:ext uri="{D42A27DB-BD31-4B8C-83A1-F6EECF244321}">
                <p14:modId xmlns:p14="http://schemas.microsoft.com/office/powerpoint/2010/main" val="316012885"/>
              </p:ext>
            </p:extLst>
          </p:nvPr>
        </p:nvGraphicFramePr>
        <p:xfrm>
          <a:off x="334451" y="1482821"/>
          <a:ext cx="8662240" cy="852233"/>
        </p:xfrm>
        <a:graphic>
          <a:graphicData uri="http://schemas.openxmlformats.org/drawingml/2006/table">
            <a:tbl>
              <a:tblPr>
                <a:tableStyleId>{5DA37D80-6434-44D0-A028-1B22A696006F}</a:tableStyleId>
              </a:tblPr>
              <a:tblGrid>
                <a:gridCol w="1732448">
                  <a:extLst>
                    <a:ext uri="{9D8B030D-6E8A-4147-A177-3AD203B41FA5}">
                      <a16:colId xmlns:a16="http://schemas.microsoft.com/office/drawing/2014/main" val="1848940057"/>
                    </a:ext>
                  </a:extLst>
                </a:gridCol>
                <a:gridCol w="1732448">
                  <a:extLst>
                    <a:ext uri="{9D8B030D-6E8A-4147-A177-3AD203B41FA5}">
                      <a16:colId xmlns:a16="http://schemas.microsoft.com/office/drawing/2014/main" val="3252136452"/>
                    </a:ext>
                  </a:extLst>
                </a:gridCol>
                <a:gridCol w="1732448">
                  <a:extLst>
                    <a:ext uri="{9D8B030D-6E8A-4147-A177-3AD203B41FA5}">
                      <a16:colId xmlns:a16="http://schemas.microsoft.com/office/drawing/2014/main" val="1226461001"/>
                    </a:ext>
                  </a:extLst>
                </a:gridCol>
                <a:gridCol w="1732448">
                  <a:extLst>
                    <a:ext uri="{9D8B030D-6E8A-4147-A177-3AD203B41FA5}">
                      <a16:colId xmlns:a16="http://schemas.microsoft.com/office/drawing/2014/main" val="2327746951"/>
                    </a:ext>
                  </a:extLst>
                </a:gridCol>
                <a:gridCol w="1732448">
                  <a:extLst>
                    <a:ext uri="{9D8B030D-6E8A-4147-A177-3AD203B41FA5}">
                      <a16:colId xmlns:a16="http://schemas.microsoft.com/office/drawing/2014/main" val="545747477"/>
                    </a:ext>
                  </a:extLst>
                </a:gridCol>
              </a:tblGrid>
              <a:tr h="852233">
                <a:tc>
                  <a:txBody>
                    <a:bodyPr/>
                    <a:lstStyle/>
                    <a:p>
                      <a:pPr>
                        <a:buNone/>
                      </a:pPr>
                      <a:r>
                        <a:rPr lang="en-US" sz="1400" b="1" dirty="0">
                          <a:latin typeface="Times New Roman" panose="02020603050405020304" pitchFamily="18" charset="0"/>
                          <a:cs typeface="Times New Roman" panose="02020603050405020304" pitchFamily="18" charset="0"/>
                        </a:rPr>
                        <a:t>Zhang et al.</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Malware Detection Using Deep Convolutional Neural Networks</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High detection accuracy using image-based malware representation</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Computationally intensive; requires tuning</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Justifies CNN-based ransomware image classification</a:t>
                      </a:r>
                    </a:p>
                  </a:txBody>
                  <a:tcPr anchor="ctr"/>
                </a:tc>
                <a:extLst>
                  <a:ext uri="{0D108BD9-81ED-4DB2-BD59-A6C34878D82A}">
                    <a16:rowId xmlns:a16="http://schemas.microsoft.com/office/drawing/2014/main" val="766556443"/>
                  </a:ext>
                </a:extLst>
              </a:tr>
            </a:tbl>
          </a:graphicData>
        </a:graphic>
      </p:graphicFrame>
      <p:sp>
        <p:nvSpPr>
          <p:cNvPr id="9" name="TextBox 8">
            <a:extLst>
              <a:ext uri="{FF2B5EF4-FFF2-40B4-BE49-F238E27FC236}">
                <a16:creationId xmlns:a16="http://schemas.microsoft.com/office/drawing/2014/main" id="{06342A6E-38E5-AC75-F8CA-560BA1D1EA59}"/>
              </a:ext>
            </a:extLst>
          </p:cNvPr>
          <p:cNvSpPr txBox="1"/>
          <p:nvPr/>
        </p:nvSpPr>
        <p:spPr>
          <a:xfrm>
            <a:off x="1969935" y="203772"/>
            <a:ext cx="5204129" cy="584775"/>
          </a:xfrm>
          <a:prstGeom prst="rect">
            <a:avLst/>
          </a:prstGeom>
          <a:noFill/>
        </p:spPr>
        <p:txBody>
          <a:bodyPr wrap="square">
            <a:spAutoFit/>
          </a:bodyPr>
          <a:lstStyle/>
          <a:p>
            <a:pPr marL="0" indent="0" algn="ctr" rtl="0" eaLnBrk="1" latinLnBrk="0" hangingPunct="1">
              <a:buNone/>
            </a:pPr>
            <a:r>
              <a:rPr lang="en-US" sz="3200" b="1" dirty="0">
                <a:solidFill>
                  <a:srgbClr val="203864"/>
                </a:solidFill>
                <a:latin typeface="Times New Roman" panose="02020603050405020304" pitchFamily="18" charset="0"/>
                <a:cs typeface="Times New Roman" panose="02020603050405020304" pitchFamily="18" charset="0"/>
              </a:rPr>
              <a:t>LITERATURE SURVEY</a:t>
            </a:r>
            <a:endParaRPr lang="en-US" sz="3200" dirty="0">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C910999-46CA-4853-0CE0-B66D88EF694B}"/>
              </a:ext>
            </a:extLst>
          </p:cNvPr>
          <p:cNvPicPr>
            <a:picLocks noChangeAspect="1"/>
          </p:cNvPicPr>
          <p:nvPr/>
        </p:nvPicPr>
        <p:blipFill>
          <a:blip r:embed="rId2"/>
          <a:stretch>
            <a:fillRect/>
          </a:stretch>
        </p:blipFill>
        <p:spPr>
          <a:xfrm>
            <a:off x="7844168" y="174701"/>
            <a:ext cx="1152525" cy="685800"/>
          </a:xfrm>
          <a:prstGeom prst="rect">
            <a:avLst/>
          </a:prstGeom>
        </p:spPr>
      </p:pic>
    </p:spTree>
    <p:extLst>
      <p:ext uri="{BB962C8B-B14F-4D97-AF65-F5344CB8AC3E}">
        <p14:creationId xmlns:p14="http://schemas.microsoft.com/office/powerpoint/2010/main" val="2270265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650BD15-191F-4C37-8EB9-6BAF011B3238}">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2845</TotalTime>
  <Words>2427</Words>
  <Application>Microsoft Office PowerPoint</Application>
  <PresentationFormat>On-screen Show (16:9)</PresentationFormat>
  <Paragraphs>291</Paragraphs>
  <Slides>37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sv varsha</cp:lastModifiedBy>
  <cp:revision>35</cp:revision>
  <dcterms:created xsi:type="dcterms:W3CDTF">2025-03-18T15:28:33Z</dcterms:created>
  <dcterms:modified xsi:type="dcterms:W3CDTF">2026-01-07T11:15:10Z</dcterms:modified>
</cp:coreProperties>
</file>